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70" r:id="rId3"/>
    <p:sldId id="263" r:id="rId4"/>
    <p:sldId id="275" r:id="rId5"/>
    <p:sldId id="261" r:id="rId6"/>
    <p:sldId id="273" r:id="rId7"/>
    <p:sldId id="274" r:id="rId8"/>
    <p:sldId id="262" r:id="rId9"/>
    <p:sldId id="278" r:id="rId10"/>
    <p:sldId id="285" r:id="rId11"/>
    <p:sldId id="279" r:id="rId12"/>
    <p:sldId id="286" r:id="rId13"/>
    <p:sldId id="287" r:id="rId14"/>
    <p:sldId id="280" r:id="rId15"/>
    <p:sldId id="281" r:id="rId16"/>
    <p:sldId id="282" r:id="rId17"/>
    <p:sldId id="284" r:id="rId18"/>
    <p:sldId id="283" r:id="rId19"/>
    <p:sldId id="277" r:id="rId20"/>
    <p:sldId id="28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722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LLIAMS\USER8\AO\AOSHAL\Documents\Misc\SampleChartsForMI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 b="0"/>
            </a:pPr>
            <a:r>
              <a:rPr lang="en-GB" sz="900" b="0"/>
              <a:t>Warwick</a:t>
            </a:r>
            <a:r>
              <a:rPr lang="en-GB" sz="900" b="0" baseline="0"/>
              <a:t> vs Russell Group</a:t>
            </a:r>
            <a:endParaRPr lang="en-GB" sz="900" b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Competition!$I$30</c:f>
              <c:strCache>
                <c:ptCount val="1"/>
                <c:pt idx="0">
                  <c:v>Warwick</c:v>
                </c:pt>
              </c:strCache>
            </c:strRef>
          </c:tx>
          <c:spPr>
            <a:solidFill>
              <a:srgbClr val="17579D"/>
            </a:solidFill>
            <a:ln w="25400">
              <a:solidFill>
                <a:srgbClr val="17579D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EB5D5D"/>
              </a:solidFill>
              <a:ln w="25400">
                <a:solidFill>
                  <a:srgbClr val="EB5D5D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EB5D5D"/>
              </a:solidFill>
              <a:ln w="25400">
                <a:solidFill>
                  <a:srgbClr val="EB5D5D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EB5D5D"/>
              </a:solidFill>
              <a:ln w="25400">
                <a:solidFill>
                  <a:srgbClr val="EB5D5D"/>
                </a:solidFill>
                <a:prstDash val="solid"/>
              </a:ln>
            </c:spPr>
          </c:dPt>
          <c:dPt>
            <c:idx val="7"/>
            <c:invertIfNegative val="0"/>
            <c:bubble3D val="0"/>
            <c:spPr>
              <a:solidFill>
                <a:srgbClr val="EB5D5D"/>
              </a:solidFill>
              <a:ln w="25400">
                <a:solidFill>
                  <a:srgbClr val="EB5D5D"/>
                </a:solidFill>
                <a:prstDash val="solid"/>
              </a:ln>
            </c:spPr>
          </c:dPt>
          <c:cat>
            <c:strRef>
              <c:f>Competition!$H$31:$H$42</c:f>
              <c:strCache>
                <c:ptCount val="12"/>
                <c:pt idx="0">
                  <c:v>A </c:v>
                </c:pt>
                <c:pt idx="1">
                  <c:v>S</c:v>
                </c:pt>
                <c:pt idx="2">
                  <c:v>O</c:v>
                </c:pt>
                <c:pt idx="3">
                  <c:v>N</c:v>
                </c:pt>
                <c:pt idx="4">
                  <c:v>D</c:v>
                </c:pt>
                <c:pt idx="5">
                  <c:v>J</c:v>
                </c:pt>
                <c:pt idx="6">
                  <c:v>F</c:v>
                </c:pt>
                <c:pt idx="7">
                  <c:v>M </c:v>
                </c:pt>
                <c:pt idx="8">
                  <c:v>A </c:v>
                </c:pt>
                <c:pt idx="9">
                  <c:v>M </c:v>
                </c:pt>
                <c:pt idx="10">
                  <c:v>J</c:v>
                </c:pt>
                <c:pt idx="11">
                  <c:v>J</c:v>
                </c:pt>
              </c:strCache>
            </c:strRef>
          </c:cat>
          <c:val>
            <c:numRef>
              <c:f>Competition!$I$31:$I$42</c:f>
              <c:numCache>
                <c:formatCode>General</c:formatCode>
                <c:ptCount val="12"/>
                <c:pt idx="0">
                  <c:v>673356</c:v>
                </c:pt>
                <c:pt idx="1">
                  <c:v>-4730757</c:v>
                </c:pt>
                <c:pt idx="2">
                  <c:v>-4830242.6666666595</c:v>
                </c:pt>
                <c:pt idx="3">
                  <c:v>-4468307.3333333256</c:v>
                </c:pt>
                <c:pt idx="4">
                  <c:v>3537960.3333333279</c:v>
                </c:pt>
                <c:pt idx="5">
                  <c:v>3552323.666666667</c:v>
                </c:pt>
                <c:pt idx="6">
                  <c:v>1878252</c:v>
                </c:pt>
                <c:pt idx="7">
                  <c:v>-1017919.3333333341</c:v>
                </c:pt>
                <c:pt idx="8">
                  <c:v>1949286</c:v>
                </c:pt>
                <c:pt idx="9">
                  <c:v>4387170.3333333256</c:v>
                </c:pt>
                <c:pt idx="10">
                  <c:v>4201434.6666666595</c:v>
                </c:pt>
                <c:pt idx="11">
                  <c:v>2708825</c:v>
                </c:pt>
              </c:numCache>
            </c:numRef>
          </c:val>
        </c:ser>
        <c:ser>
          <c:idx val="1"/>
          <c:order val="1"/>
          <c:tx>
            <c:strRef>
              <c:f>Competition!$J$30</c:f>
              <c:strCache>
                <c:ptCount val="1"/>
                <c:pt idx="0">
                  <c:v>Russell Group</c:v>
                </c:pt>
              </c:strCache>
            </c:strRef>
          </c:tx>
          <c:spPr>
            <a:ln w="25400">
              <a:solidFill>
                <a:srgbClr val="BBBBBB"/>
              </a:solidFill>
              <a:prstDash val="solid"/>
            </a:ln>
          </c:spPr>
          <c:invertIfNegative val="0"/>
          <c:cat>
            <c:strRef>
              <c:f>Competition!$H$31:$H$42</c:f>
              <c:strCache>
                <c:ptCount val="12"/>
                <c:pt idx="0">
                  <c:v>A </c:v>
                </c:pt>
                <c:pt idx="1">
                  <c:v>S</c:v>
                </c:pt>
                <c:pt idx="2">
                  <c:v>O</c:v>
                </c:pt>
                <c:pt idx="3">
                  <c:v>N</c:v>
                </c:pt>
                <c:pt idx="4">
                  <c:v>D</c:v>
                </c:pt>
                <c:pt idx="5">
                  <c:v>J</c:v>
                </c:pt>
                <c:pt idx="6">
                  <c:v>F</c:v>
                </c:pt>
                <c:pt idx="7">
                  <c:v>M </c:v>
                </c:pt>
                <c:pt idx="8">
                  <c:v>A </c:v>
                </c:pt>
                <c:pt idx="9">
                  <c:v>M </c:v>
                </c:pt>
                <c:pt idx="10">
                  <c:v>J</c:v>
                </c:pt>
                <c:pt idx="11">
                  <c:v>J</c:v>
                </c:pt>
              </c:strCache>
            </c:strRef>
          </c:cat>
          <c:val>
            <c:numRef>
              <c:f>Competition!$J$31:$J$42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951872"/>
        <c:axId val="95965952"/>
      </c:barChart>
      <c:catAx>
        <c:axId val="95951872"/>
        <c:scaling>
          <c:orientation val="minMax"/>
        </c:scaling>
        <c:delete val="0"/>
        <c:axPos val="b"/>
        <c:majorTickMark val="none"/>
        <c:minorTickMark val="none"/>
        <c:tickLblPos val="low"/>
        <c:spPr>
          <a:ln>
            <a:solidFill>
              <a:srgbClr val="BBBBBB"/>
            </a:solidFill>
            <a:prstDash val="solid"/>
          </a:ln>
        </c:spPr>
        <c:txPr>
          <a:bodyPr/>
          <a:lstStyle/>
          <a:p>
            <a:pPr>
              <a:defRPr sz="800"/>
            </a:pPr>
            <a:endParaRPr lang="en-US"/>
          </a:p>
        </c:txPr>
        <c:crossAx val="95965952"/>
        <c:crosses val="autoZero"/>
        <c:auto val="1"/>
        <c:lblAlgn val="ctr"/>
        <c:lblOffset val="100"/>
        <c:noMultiLvlLbl val="0"/>
      </c:catAx>
      <c:valAx>
        <c:axId val="9596595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sz="800" b="0"/>
                  <a:t>value (£m)</a:t>
                </a:r>
              </a:p>
            </c:rich>
          </c:tx>
          <c:layout/>
          <c:overlay val="0"/>
        </c:title>
        <c:numFmt formatCode="&quot;£&quot;#,##0" sourceLinked="0"/>
        <c:majorTickMark val="out"/>
        <c:minorTickMark val="none"/>
        <c:tickLblPos val="low"/>
        <c:spPr>
          <a:ln>
            <a:solidFill>
              <a:srgbClr val="BBBBBB"/>
            </a:solidFill>
            <a:prstDash val="solid"/>
          </a:ln>
        </c:spPr>
        <c:txPr>
          <a:bodyPr/>
          <a:lstStyle/>
          <a:p>
            <a:pPr>
              <a:defRPr sz="800"/>
            </a:pPr>
            <a:endParaRPr lang="en-US"/>
          </a:p>
        </c:txPr>
        <c:crossAx val="95951872"/>
        <c:crosses val="autoZero"/>
        <c:crossBetween val="between"/>
        <c:dispUnits>
          <c:builtInUnit val="millions"/>
        </c:dispUnits>
      </c:valAx>
      <c:spPr>
        <a:ln w="25400">
          <a:noFill/>
        </a:ln>
      </c:spPr>
    </c:plotArea>
    <c:plotVisOnly val="1"/>
    <c:dispBlanksAs val="gap"/>
    <c:showDLblsOverMax val="0"/>
  </c:chart>
  <c:spPr>
    <a:ln w="9525">
      <a:noFill/>
    </a:ln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Pareto!$B$1</c:f>
              <c:strCache>
                <c:ptCount val="1"/>
                <c:pt idx="0">
                  <c:v>Awarded Value</c:v>
                </c:pt>
              </c:strCache>
            </c:strRef>
          </c:tx>
          <c:spPr>
            <a:ln w="25400">
              <a:solidFill>
                <a:srgbClr val="1868CF"/>
              </a:solidFill>
              <a:prstDash val="solid"/>
            </a:ln>
          </c:spPr>
          <c:invertIfNegative val="0"/>
          <c:cat>
            <c:strRef>
              <c:f>Pareto!$A$2:$A$42</c:f>
              <c:strCache>
                <c:ptCount val="41"/>
                <c:pt idx="0">
                  <c:v>8973948 - Pamella Anne Thomas</c:v>
                </c:pt>
                <c:pt idx="1">
                  <c:v>0270199 - Steven Paul Brown</c:v>
                </c:pt>
                <c:pt idx="2">
                  <c:v>9774456 - Mark Edmund Smith</c:v>
                </c:pt>
                <c:pt idx="3">
                  <c:v>7070271 - Malcolm John Cooper</c:v>
                </c:pt>
                <c:pt idx="4">
                  <c:v>9573062 - David Romwald Leadley</c:v>
                </c:pt>
                <c:pt idx="5">
                  <c:v>0370654 - Paul Fraser Harrison</c:v>
                </c:pt>
                <c:pt idx="6">
                  <c:v>0271116 - Rachel Sian Edwards</c:v>
                </c:pt>
                <c:pt idx="7">
                  <c:v>9573888 - Sandra Catherine Chapman</c:v>
                </c:pt>
                <c:pt idx="8">
                  <c:v>0370090 - Thomas Richard Marsh</c:v>
                </c:pt>
                <c:pt idx="9">
                  <c:v>9074273 - Geetha Balakrishnan</c:v>
                </c:pt>
                <c:pt idx="10">
                  <c:v>8972657 - Christopher Francis McConville</c:v>
                </c:pt>
                <c:pt idx="11">
                  <c:v>0170707 - Timothy David Veal</c:v>
                </c:pt>
                <c:pt idx="12">
                  <c:v>0484561 - David Quigley</c:v>
                </c:pt>
                <c:pt idx="13">
                  <c:v>9472552 - Steven Mark Dixon</c:v>
                </c:pt>
                <c:pt idx="14">
                  <c:v>0070052 - Tony Deane Arber</c:v>
                </c:pt>
                <c:pt idx="15">
                  <c:v>9874200 - Bogdan Hnat</c:v>
                </c:pt>
                <c:pt idx="16">
                  <c:v>0270064 - Mark Edward Newton</c:v>
                </c:pt>
                <c:pt idx="17">
                  <c:v>0671335 - Danny Steeghs</c:v>
                </c:pt>
                <c:pt idx="18">
                  <c:v>0380077 - Gary John Barker</c:v>
                </c:pt>
                <c:pt idx="19">
                  <c:v>8471750 - Donald McKenzie Paul</c:v>
                </c:pt>
                <c:pt idx="20">
                  <c:v>0170482 - Gavin Richard Bell</c:v>
                </c:pt>
                <c:pt idx="21">
                  <c:v>0584176 - Arthur Godfried Peeters</c:v>
                </c:pt>
                <c:pt idx="22">
                  <c:v>0070526 - Oleg Petrenko</c:v>
                </c:pt>
                <c:pt idx="23">
                  <c:v>0270198 - Rudolf Andreas Roemer</c:v>
                </c:pt>
                <c:pt idx="24">
                  <c:v>0070395 - Jonathan Andrew Duffy</c:v>
                </c:pt>
                <c:pt idx="25">
                  <c:v>0670318 - Tom Van Doorsselaere</c:v>
                </c:pt>
                <c:pt idx="26">
                  <c:v>9877890 - Valery Nakariakov</c:v>
                </c:pt>
                <c:pt idx="27">
                  <c:v>0670076 - Andrew J Levan</c:v>
                </c:pt>
                <c:pt idx="28">
                  <c:v>8270786 - Diane Holland</c:v>
                </c:pt>
                <c:pt idx="29">
                  <c:v>0170215 - Michael Philip Allen</c:v>
                </c:pt>
                <c:pt idx="30">
                  <c:v>8573964 - Mark Graeme Dowsett</c:v>
                </c:pt>
                <c:pt idx="31">
                  <c:v>0674976 - Marzena Hanna Szymanska</c:v>
                </c:pt>
                <c:pt idx="32">
                  <c:v>0070047 - Adrian John Wilson</c:v>
                </c:pt>
                <c:pt idx="33">
                  <c:v>0370723 - Erwin Andre Omer Verwichte</c:v>
                </c:pt>
                <c:pt idx="34">
                  <c:v>0673340 - Francesca Maria Poli</c:v>
                </c:pt>
                <c:pt idx="35">
                  <c:v>0583975 - Dirk Gericke</c:v>
                </c:pt>
                <c:pt idx="36">
                  <c:v>0483976 - Timothy John Gershon</c:v>
                </c:pt>
                <c:pt idx="37">
                  <c:v>0772832 - John Vincent Hanna</c:v>
                </c:pt>
                <c:pt idx="38">
                  <c:v>0581097 - Khurom Hussain Kiyani</c:v>
                </c:pt>
                <c:pt idx="39">
                  <c:v>0674209 - Alon Greenenko</c:v>
                </c:pt>
                <c:pt idx="40">
                  <c:v>0380076 - Yorck Alexander Ramachers</c:v>
                </c:pt>
              </c:strCache>
            </c:strRef>
          </c:cat>
          <c:val>
            <c:numRef>
              <c:f>Pareto!$B$2:$B$42</c:f>
              <c:numCache>
                <c:formatCode>General</c:formatCode>
                <c:ptCount val="41"/>
                <c:pt idx="0">
                  <c:v>5460928</c:v>
                </c:pt>
                <c:pt idx="1">
                  <c:v>4060965</c:v>
                </c:pt>
                <c:pt idx="2">
                  <c:v>4036236</c:v>
                </c:pt>
                <c:pt idx="3">
                  <c:v>3304743</c:v>
                </c:pt>
                <c:pt idx="4">
                  <c:v>2696101</c:v>
                </c:pt>
                <c:pt idx="5">
                  <c:v>2507552</c:v>
                </c:pt>
                <c:pt idx="6">
                  <c:v>1281951</c:v>
                </c:pt>
                <c:pt idx="7">
                  <c:v>1265862</c:v>
                </c:pt>
                <c:pt idx="8">
                  <c:v>1047605</c:v>
                </c:pt>
                <c:pt idx="9">
                  <c:v>674853</c:v>
                </c:pt>
                <c:pt idx="10">
                  <c:v>674190</c:v>
                </c:pt>
                <c:pt idx="11">
                  <c:v>666032</c:v>
                </c:pt>
                <c:pt idx="12">
                  <c:v>661545</c:v>
                </c:pt>
                <c:pt idx="13">
                  <c:v>650652</c:v>
                </c:pt>
                <c:pt idx="14">
                  <c:v>558104</c:v>
                </c:pt>
                <c:pt idx="15">
                  <c:v>480913</c:v>
                </c:pt>
                <c:pt idx="16">
                  <c:v>423497</c:v>
                </c:pt>
                <c:pt idx="17">
                  <c:v>412418</c:v>
                </c:pt>
                <c:pt idx="18">
                  <c:v>263346</c:v>
                </c:pt>
                <c:pt idx="19">
                  <c:v>181314</c:v>
                </c:pt>
                <c:pt idx="20">
                  <c:v>180412</c:v>
                </c:pt>
                <c:pt idx="21">
                  <c:v>163183</c:v>
                </c:pt>
                <c:pt idx="22">
                  <c:v>142847</c:v>
                </c:pt>
                <c:pt idx="23">
                  <c:v>135132</c:v>
                </c:pt>
                <c:pt idx="24">
                  <c:v>133277</c:v>
                </c:pt>
                <c:pt idx="25">
                  <c:v>116798</c:v>
                </c:pt>
                <c:pt idx="26">
                  <c:v>103246</c:v>
                </c:pt>
                <c:pt idx="27">
                  <c:v>55714</c:v>
                </c:pt>
                <c:pt idx="28">
                  <c:v>48000</c:v>
                </c:pt>
                <c:pt idx="29">
                  <c:v>36022</c:v>
                </c:pt>
                <c:pt idx="30">
                  <c:v>22668</c:v>
                </c:pt>
                <c:pt idx="31">
                  <c:v>19936</c:v>
                </c:pt>
                <c:pt idx="32">
                  <c:v>15000</c:v>
                </c:pt>
                <c:pt idx="33">
                  <c:v>5912</c:v>
                </c:pt>
                <c:pt idx="34">
                  <c:v>5390</c:v>
                </c:pt>
                <c:pt idx="35">
                  <c:v>1870</c:v>
                </c:pt>
                <c:pt idx="36">
                  <c:v>1500</c:v>
                </c:pt>
                <c:pt idx="37">
                  <c:v>1440</c:v>
                </c:pt>
                <c:pt idx="38">
                  <c:v>1400</c:v>
                </c:pt>
                <c:pt idx="39">
                  <c:v>1090</c:v>
                </c:pt>
                <c:pt idx="40">
                  <c:v>1050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1187968"/>
        <c:axId val="41190144"/>
      </c:barChart>
      <c:lineChart>
        <c:grouping val="standard"/>
        <c:varyColors val="0"/>
        <c:ser>
          <c:idx val="1"/>
          <c:order val="1"/>
          <c:tx>
            <c:strRef>
              <c:f>Pareto!$C$1</c:f>
              <c:strCache>
                <c:ptCount val="1"/>
                <c:pt idx="0">
                  <c:v>CumulativePercentageTotal</c:v>
                </c:pt>
              </c:strCache>
            </c:strRef>
          </c:tx>
          <c:spPr>
            <a:ln w="12700">
              <a:solidFill>
                <a:srgbClr val="DB0000"/>
              </a:solidFill>
              <a:prstDash val="solid"/>
            </a:ln>
          </c:spPr>
          <c:marker>
            <c:symbol val="none"/>
          </c:marker>
          <c:cat>
            <c:strRef>
              <c:f>Pareto!$A$2:$A$42</c:f>
              <c:strCache>
                <c:ptCount val="41"/>
                <c:pt idx="0">
                  <c:v>8973948 - Pamella Anne Thomas</c:v>
                </c:pt>
                <c:pt idx="1">
                  <c:v>0270199 - Steven Paul Brown</c:v>
                </c:pt>
                <c:pt idx="2">
                  <c:v>9774456 - Mark Edmund Smith</c:v>
                </c:pt>
                <c:pt idx="3">
                  <c:v>7070271 - Malcolm John Cooper</c:v>
                </c:pt>
                <c:pt idx="4">
                  <c:v>9573062 - David Romwald Leadley</c:v>
                </c:pt>
                <c:pt idx="5">
                  <c:v>0370654 - Paul Fraser Harrison</c:v>
                </c:pt>
                <c:pt idx="6">
                  <c:v>0271116 - Rachel Sian Edwards</c:v>
                </c:pt>
                <c:pt idx="7">
                  <c:v>9573888 - Sandra Catherine Chapman</c:v>
                </c:pt>
                <c:pt idx="8">
                  <c:v>0370090 - Thomas Richard Marsh</c:v>
                </c:pt>
                <c:pt idx="9">
                  <c:v>9074273 - Geetha Balakrishnan</c:v>
                </c:pt>
                <c:pt idx="10">
                  <c:v>8972657 - Christopher Francis McConville</c:v>
                </c:pt>
                <c:pt idx="11">
                  <c:v>0170707 - Timothy David Veal</c:v>
                </c:pt>
                <c:pt idx="12">
                  <c:v>0484561 - David Quigley</c:v>
                </c:pt>
                <c:pt idx="13">
                  <c:v>9472552 - Steven Mark Dixon</c:v>
                </c:pt>
                <c:pt idx="14">
                  <c:v>0070052 - Tony Deane Arber</c:v>
                </c:pt>
                <c:pt idx="15">
                  <c:v>9874200 - Bogdan Hnat</c:v>
                </c:pt>
                <c:pt idx="16">
                  <c:v>0270064 - Mark Edward Newton</c:v>
                </c:pt>
                <c:pt idx="17">
                  <c:v>0671335 - Danny Steeghs</c:v>
                </c:pt>
                <c:pt idx="18">
                  <c:v>0380077 - Gary John Barker</c:v>
                </c:pt>
                <c:pt idx="19">
                  <c:v>8471750 - Donald McKenzie Paul</c:v>
                </c:pt>
                <c:pt idx="20">
                  <c:v>0170482 - Gavin Richard Bell</c:v>
                </c:pt>
                <c:pt idx="21">
                  <c:v>0584176 - Arthur Godfried Peeters</c:v>
                </c:pt>
                <c:pt idx="22">
                  <c:v>0070526 - Oleg Petrenko</c:v>
                </c:pt>
                <c:pt idx="23">
                  <c:v>0270198 - Rudolf Andreas Roemer</c:v>
                </c:pt>
                <c:pt idx="24">
                  <c:v>0070395 - Jonathan Andrew Duffy</c:v>
                </c:pt>
                <c:pt idx="25">
                  <c:v>0670318 - Tom Van Doorsselaere</c:v>
                </c:pt>
                <c:pt idx="26">
                  <c:v>9877890 - Valery Nakariakov</c:v>
                </c:pt>
                <c:pt idx="27">
                  <c:v>0670076 - Andrew J Levan</c:v>
                </c:pt>
                <c:pt idx="28">
                  <c:v>8270786 - Diane Holland</c:v>
                </c:pt>
                <c:pt idx="29">
                  <c:v>0170215 - Michael Philip Allen</c:v>
                </c:pt>
                <c:pt idx="30">
                  <c:v>8573964 - Mark Graeme Dowsett</c:v>
                </c:pt>
                <c:pt idx="31">
                  <c:v>0674976 - Marzena Hanna Szymanska</c:v>
                </c:pt>
                <c:pt idx="32">
                  <c:v>0070047 - Adrian John Wilson</c:v>
                </c:pt>
                <c:pt idx="33">
                  <c:v>0370723 - Erwin Andre Omer Verwichte</c:v>
                </c:pt>
                <c:pt idx="34">
                  <c:v>0673340 - Francesca Maria Poli</c:v>
                </c:pt>
                <c:pt idx="35">
                  <c:v>0583975 - Dirk Gericke</c:v>
                </c:pt>
                <c:pt idx="36">
                  <c:v>0483976 - Timothy John Gershon</c:v>
                </c:pt>
                <c:pt idx="37">
                  <c:v>0772832 - John Vincent Hanna</c:v>
                </c:pt>
                <c:pt idx="38">
                  <c:v>0581097 - Khurom Hussain Kiyani</c:v>
                </c:pt>
                <c:pt idx="39">
                  <c:v>0674209 - Alon Greenenko</c:v>
                </c:pt>
                <c:pt idx="40">
                  <c:v>0380076 - Yorck Alexander Ramachers</c:v>
                </c:pt>
              </c:strCache>
            </c:strRef>
          </c:cat>
          <c:val>
            <c:numRef>
              <c:f>Pareto!$C$2:$C$42</c:f>
              <c:numCache>
                <c:formatCode>General</c:formatCode>
                <c:ptCount val="41"/>
                <c:pt idx="0">
                  <c:v>0.16802500000000001</c:v>
                </c:pt>
                <c:pt idx="1">
                  <c:v>0.29297500000000032</c:v>
                </c:pt>
                <c:pt idx="2">
                  <c:v>0.41716400000000031</c:v>
                </c:pt>
                <c:pt idx="3">
                  <c:v>0.5188469999999995</c:v>
                </c:pt>
                <c:pt idx="4">
                  <c:v>0.60180199999999995</c:v>
                </c:pt>
                <c:pt idx="5">
                  <c:v>0.678956000000001</c:v>
                </c:pt>
                <c:pt idx="6">
                  <c:v>0.71839900000000101</c:v>
                </c:pt>
                <c:pt idx="7">
                  <c:v>0.75734800000000102</c:v>
                </c:pt>
                <c:pt idx="8">
                  <c:v>0.78958099999999898</c:v>
                </c:pt>
                <c:pt idx="9">
                  <c:v>0.81034600000000001</c:v>
                </c:pt>
                <c:pt idx="10">
                  <c:v>0.83109000000000088</c:v>
                </c:pt>
                <c:pt idx="11">
                  <c:v>0.85158199999999951</c:v>
                </c:pt>
                <c:pt idx="12">
                  <c:v>0.87193699999999996</c:v>
                </c:pt>
                <c:pt idx="13">
                  <c:v>0.891957</c:v>
                </c:pt>
                <c:pt idx="14">
                  <c:v>0.90912899999999996</c:v>
                </c:pt>
                <c:pt idx="15">
                  <c:v>0.92392600000000003</c:v>
                </c:pt>
                <c:pt idx="16">
                  <c:v>0.93695600000000001</c:v>
                </c:pt>
                <c:pt idx="17">
                  <c:v>0.94964600000000088</c:v>
                </c:pt>
                <c:pt idx="18">
                  <c:v>0.9577490000000014</c:v>
                </c:pt>
                <c:pt idx="19">
                  <c:v>0.96332700000000004</c:v>
                </c:pt>
                <c:pt idx="20">
                  <c:v>0.96887800000000102</c:v>
                </c:pt>
                <c:pt idx="21">
                  <c:v>0.9738990000000014</c:v>
                </c:pt>
                <c:pt idx="22">
                  <c:v>0.97829400000000089</c:v>
                </c:pt>
                <c:pt idx="23">
                  <c:v>0.9824519999999991</c:v>
                </c:pt>
                <c:pt idx="24">
                  <c:v>0.98655299999999846</c:v>
                </c:pt>
                <c:pt idx="25">
                  <c:v>0.990147</c:v>
                </c:pt>
                <c:pt idx="26">
                  <c:v>0.99332299999999885</c:v>
                </c:pt>
                <c:pt idx="27">
                  <c:v>0.99503799999999898</c:v>
                </c:pt>
                <c:pt idx="28">
                  <c:v>0.99651499999999871</c:v>
                </c:pt>
                <c:pt idx="29">
                  <c:v>0.99762300000000004</c:v>
                </c:pt>
                <c:pt idx="30">
                  <c:v>0.99831999999999899</c:v>
                </c:pt>
                <c:pt idx="31">
                  <c:v>0.9989339999999991</c:v>
                </c:pt>
                <c:pt idx="32">
                  <c:v>0.99939500000000003</c:v>
                </c:pt>
                <c:pt idx="33">
                  <c:v>0.99957699999999883</c:v>
                </c:pt>
                <c:pt idx="34">
                  <c:v>0.99974300000000005</c:v>
                </c:pt>
                <c:pt idx="35">
                  <c:v>0.99980100000000005</c:v>
                </c:pt>
                <c:pt idx="36">
                  <c:v>0.99984700000000004</c:v>
                </c:pt>
                <c:pt idx="37">
                  <c:v>0.99989099999999997</c:v>
                </c:pt>
                <c:pt idx="38">
                  <c:v>0.9999339999999991</c:v>
                </c:pt>
                <c:pt idx="39">
                  <c:v>0.99996799999999897</c:v>
                </c:pt>
                <c:pt idx="40">
                  <c:v>1</c:v>
                </c:pt>
              </c:numCache>
            </c:numRef>
          </c:val>
          <c:smooth val="0"/>
        </c:ser>
        <c:ser>
          <c:idx val="2"/>
          <c:order val="2"/>
          <c:spPr>
            <a:ln w="12700">
              <a:solidFill>
                <a:srgbClr val="7F8585"/>
              </a:solidFill>
              <a:prstDash val="solid"/>
            </a:ln>
          </c:spPr>
          <c:marker>
            <c:symbol val="none"/>
          </c:marker>
          <c:val>
            <c:numRef>
              <c:f>Pareto!$D$2:$D$42</c:f>
              <c:numCache>
                <c:formatCode>General</c:formatCode>
                <c:ptCount val="41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  <c:pt idx="5">
                  <c:v>0.8</c:v>
                </c:pt>
                <c:pt idx="6">
                  <c:v>0.8</c:v>
                </c:pt>
                <c:pt idx="7">
                  <c:v>0.8</c:v>
                </c:pt>
                <c:pt idx="8">
                  <c:v>0.8</c:v>
                </c:pt>
                <c:pt idx="9">
                  <c:v>0.8</c:v>
                </c:pt>
                <c:pt idx="10">
                  <c:v>0.8</c:v>
                </c:pt>
                <c:pt idx="11">
                  <c:v>0.8</c:v>
                </c:pt>
                <c:pt idx="12">
                  <c:v>0.8</c:v>
                </c:pt>
                <c:pt idx="13">
                  <c:v>0.8</c:v>
                </c:pt>
                <c:pt idx="14">
                  <c:v>0.8</c:v>
                </c:pt>
                <c:pt idx="15">
                  <c:v>0.8</c:v>
                </c:pt>
                <c:pt idx="16">
                  <c:v>0.8</c:v>
                </c:pt>
                <c:pt idx="17">
                  <c:v>0.8</c:v>
                </c:pt>
                <c:pt idx="18">
                  <c:v>0.8</c:v>
                </c:pt>
                <c:pt idx="19">
                  <c:v>0.8</c:v>
                </c:pt>
                <c:pt idx="20">
                  <c:v>0.8</c:v>
                </c:pt>
                <c:pt idx="21">
                  <c:v>0.8</c:v>
                </c:pt>
                <c:pt idx="22">
                  <c:v>0.8</c:v>
                </c:pt>
                <c:pt idx="23">
                  <c:v>0.8</c:v>
                </c:pt>
                <c:pt idx="24">
                  <c:v>0.8</c:v>
                </c:pt>
                <c:pt idx="25">
                  <c:v>0.8</c:v>
                </c:pt>
                <c:pt idx="26">
                  <c:v>0.8</c:v>
                </c:pt>
                <c:pt idx="27">
                  <c:v>0.8</c:v>
                </c:pt>
                <c:pt idx="28">
                  <c:v>0.8</c:v>
                </c:pt>
                <c:pt idx="29">
                  <c:v>0.8</c:v>
                </c:pt>
                <c:pt idx="30">
                  <c:v>0.8</c:v>
                </c:pt>
                <c:pt idx="31">
                  <c:v>0.8</c:v>
                </c:pt>
                <c:pt idx="32">
                  <c:v>0.8</c:v>
                </c:pt>
                <c:pt idx="33">
                  <c:v>0.8</c:v>
                </c:pt>
                <c:pt idx="34">
                  <c:v>0.8</c:v>
                </c:pt>
                <c:pt idx="35">
                  <c:v>0.8</c:v>
                </c:pt>
                <c:pt idx="36">
                  <c:v>0.8</c:v>
                </c:pt>
                <c:pt idx="37">
                  <c:v>0.8</c:v>
                </c:pt>
                <c:pt idx="38">
                  <c:v>0.8</c:v>
                </c:pt>
                <c:pt idx="39">
                  <c:v>0.8</c:v>
                </c:pt>
                <c:pt idx="40">
                  <c:v>0.8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202432"/>
        <c:axId val="41192448"/>
      </c:lineChart>
      <c:catAx>
        <c:axId val="411879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00" b="0"/>
                </a:pPr>
                <a:r>
                  <a:rPr lang="en-GB" sz="800" b="0"/>
                  <a:t>Staff</a:t>
                </a:r>
              </a:p>
            </c:rich>
          </c:tx>
          <c:layout/>
          <c:overlay val="0"/>
        </c:title>
        <c:majorTickMark val="none"/>
        <c:minorTickMark val="none"/>
        <c:tickLblPos val="none"/>
        <c:spPr>
          <a:ln>
            <a:solidFill>
              <a:srgbClr val="BBBBBB"/>
            </a:solidFill>
            <a:prstDash val="solid"/>
          </a:ln>
        </c:spPr>
        <c:crossAx val="41190144"/>
        <c:crosses val="autoZero"/>
        <c:auto val="1"/>
        <c:lblAlgn val="ctr"/>
        <c:lblOffset val="100"/>
        <c:noMultiLvlLbl val="0"/>
      </c:catAx>
      <c:valAx>
        <c:axId val="4119014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sz="800" b="0"/>
                  <a:t>Value (£m</a:t>
                </a:r>
                <a:r>
                  <a:rPr lang="en-GB"/>
                  <a:t>)</a:t>
                </a:r>
              </a:p>
            </c:rich>
          </c:tx>
          <c:layout/>
          <c:overlay val="0"/>
        </c:title>
        <c:numFmt formatCode="&quot;£&quot;#,##0" sourceLinked="0"/>
        <c:majorTickMark val="out"/>
        <c:minorTickMark val="none"/>
        <c:tickLblPos val="low"/>
        <c:spPr>
          <a:ln>
            <a:solidFill>
              <a:srgbClr val="BBBBBB"/>
            </a:solidFill>
            <a:prstDash val="solid"/>
          </a:ln>
        </c:spPr>
        <c:txPr>
          <a:bodyPr/>
          <a:lstStyle/>
          <a:p>
            <a:pPr>
              <a:defRPr sz="800"/>
            </a:pPr>
            <a:endParaRPr lang="en-US"/>
          </a:p>
        </c:txPr>
        <c:crossAx val="41187968"/>
        <c:crosses val="autoZero"/>
        <c:crossBetween val="between"/>
        <c:dispUnits>
          <c:builtInUnit val="millions"/>
        </c:dispUnits>
      </c:valAx>
      <c:valAx>
        <c:axId val="41192448"/>
        <c:scaling>
          <c:orientation val="minMax"/>
          <c:max val="1"/>
        </c:scaling>
        <c:delete val="0"/>
        <c:axPos val="r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41202432"/>
        <c:crosses val="max"/>
        <c:crossBetween val="between"/>
        <c:majorUnit val="0.2"/>
      </c:valAx>
      <c:catAx>
        <c:axId val="41202432"/>
        <c:scaling>
          <c:orientation val="minMax"/>
        </c:scaling>
        <c:delete val="1"/>
        <c:axPos val="b"/>
        <c:majorTickMark val="out"/>
        <c:minorTickMark val="none"/>
        <c:tickLblPos val="nextTo"/>
        <c:crossAx val="41192448"/>
        <c:crosses val="autoZero"/>
        <c:auto val="1"/>
        <c:lblAlgn val="ctr"/>
        <c:lblOffset val="100"/>
        <c:noMultiLvlLbl val="0"/>
      </c:catAx>
      <c:spPr>
        <a:ln w="25400">
          <a:noFill/>
        </a:ln>
      </c:spPr>
    </c:plotArea>
    <c:plotVisOnly val="1"/>
    <c:dispBlanksAs val="gap"/>
    <c:showDLblsOverMax val="0"/>
  </c:chart>
  <c:spPr>
    <a:ln w="9525">
      <a:noFill/>
    </a:ln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Individual!$C$1</c:f>
              <c:strCache>
                <c:ptCount val="1"/>
                <c:pt idx="0">
                  <c:v>Application </c:v>
                </c:pt>
              </c:strCache>
            </c:strRef>
          </c:tx>
          <c:spPr>
            <a:solidFill>
              <a:srgbClr val="7095DB"/>
            </a:solidFill>
            <a:ln w="25400">
              <a:solidFill>
                <a:srgbClr val="7095DB"/>
              </a:solidFill>
              <a:prstDash val="solid"/>
            </a:ln>
          </c:spPr>
          <c:invertIfNegative val="0"/>
          <c:cat>
            <c:strRef>
              <c:f>Individual!$A$2:$A$8</c:f>
              <c:strCache>
                <c:ptCount val="7"/>
                <c:pt idx="0">
                  <c:v>02/03</c:v>
                </c:pt>
                <c:pt idx="1">
                  <c:v>03/04</c:v>
                </c:pt>
                <c:pt idx="2">
                  <c:v>04/05</c:v>
                </c:pt>
                <c:pt idx="3">
                  <c:v>05/06</c:v>
                </c:pt>
                <c:pt idx="4">
                  <c:v>06/07</c:v>
                </c:pt>
                <c:pt idx="5">
                  <c:v>07/08</c:v>
                </c:pt>
                <c:pt idx="6">
                  <c:v>08/09</c:v>
                </c:pt>
              </c:strCache>
            </c:strRef>
          </c:cat>
          <c:val>
            <c:numRef>
              <c:f>Individual!$C$2:$C$8</c:f>
              <c:numCache>
                <c:formatCode>General</c:formatCode>
                <c:ptCount val="7"/>
                <c:pt idx="0">
                  <c:v>5</c:v>
                </c:pt>
                <c:pt idx="1">
                  <c:v>9</c:v>
                </c:pt>
                <c:pt idx="2">
                  <c:v>8</c:v>
                </c:pt>
                <c:pt idx="3">
                  <c:v>5</c:v>
                </c:pt>
                <c:pt idx="4">
                  <c:v>14</c:v>
                </c:pt>
                <c:pt idx="5">
                  <c:v>12</c:v>
                </c:pt>
                <c:pt idx="6">
                  <c:v>8</c:v>
                </c:pt>
              </c:numCache>
            </c:numRef>
          </c:val>
        </c:ser>
        <c:ser>
          <c:idx val="1"/>
          <c:order val="1"/>
          <c:tx>
            <c:strRef>
              <c:f>Individual!$E$1</c:f>
              <c:strCache>
                <c:ptCount val="1"/>
                <c:pt idx="0">
                  <c:v>Award</c:v>
                </c:pt>
              </c:strCache>
            </c:strRef>
          </c:tx>
          <c:spPr>
            <a:solidFill>
              <a:srgbClr val="EB5D5D"/>
            </a:solidFill>
            <a:ln w="25400">
              <a:solidFill>
                <a:srgbClr val="EB5D5D"/>
              </a:solidFill>
              <a:prstDash val="solid"/>
            </a:ln>
          </c:spPr>
          <c:invertIfNegative val="0"/>
          <c:cat>
            <c:strRef>
              <c:f>Individual!$A$2:$A$8</c:f>
              <c:strCache>
                <c:ptCount val="7"/>
                <c:pt idx="0">
                  <c:v>02/03</c:v>
                </c:pt>
                <c:pt idx="1">
                  <c:v>03/04</c:v>
                </c:pt>
                <c:pt idx="2">
                  <c:v>04/05</c:v>
                </c:pt>
                <c:pt idx="3">
                  <c:v>05/06</c:v>
                </c:pt>
                <c:pt idx="4">
                  <c:v>06/07</c:v>
                </c:pt>
                <c:pt idx="5">
                  <c:v>07/08</c:v>
                </c:pt>
                <c:pt idx="6">
                  <c:v>08/09</c:v>
                </c:pt>
              </c:strCache>
            </c:strRef>
          </c:cat>
          <c:val>
            <c:numRef>
              <c:f>Individual!$E$2:$E$8</c:f>
              <c:numCache>
                <c:formatCode>General</c:formatCode>
                <c:ptCount val="7"/>
                <c:pt idx="1">
                  <c:v>2</c:v>
                </c:pt>
                <c:pt idx="2">
                  <c:v>5</c:v>
                </c:pt>
                <c:pt idx="3">
                  <c:v>2</c:v>
                </c:pt>
                <c:pt idx="4">
                  <c:v>5</c:v>
                </c:pt>
                <c:pt idx="5">
                  <c:v>8</c:v>
                </c:pt>
                <c:pt idx="6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1788544"/>
        <c:axId val="41790080"/>
      </c:barChart>
      <c:catAx>
        <c:axId val="41788544"/>
        <c:scaling>
          <c:orientation val="minMax"/>
        </c:scaling>
        <c:delete val="0"/>
        <c:axPos val="b"/>
        <c:majorTickMark val="none"/>
        <c:minorTickMark val="none"/>
        <c:tickLblPos val="low"/>
        <c:spPr>
          <a:ln>
            <a:solidFill>
              <a:srgbClr val="BBBBBB"/>
            </a:solidFill>
            <a:prstDash val="solid"/>
          </a:ln>
        </c:spPr>
        <c:txPr>
          <a:bodyPr/>
          <a:lstStyle/>
          <a:p>
            <a:pPr>
              <a:defRPr sz="800"/>
            </a:pPr>
            <a:endParaRPr lang="en-US"/>
          </a:p>
        </c:txPr>
        <c:crossAx val="41790080"/>
        <c:crosses val="autoZero"/>
        <c:auto val="1"/>
        <c:lblAlgn val="ctr"/>
        <c:lblOffset val="100"/>
        <c:noMultiLvlLbl val="0"/>
      </c:catAx>
      <c:valAx>
        <c:axId val="4179008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800" b="0"/>
                </a:pPr>
                <a:r>
                  <a:rPr lang="en-GB" sz="800" b="0"/>
                  <a:t>Count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low"/>
        <c:spPr>
          <a:ln>
            <a:solidFill>
              <a:srgbClr val="BBBBBB"/>
            </a:solidFill>
            <a:prstDash val="solid"/>
          </a:ln>
        </c:spPr>
        <c:txPr>
          <a:bodyPr/>
          <a:lstStyle/>
          <a:p>
            <a:pPr>
              <a:defRPr sz="800"/>
            </a:pPr>
            <a:endParaRPr lang="en-US"/>
          </a:p>
        </c:txPr>
        <c:crossAx val="41788544"/>
        <c:crosses val="autoZero"/>
        <c:crossBetween val="between"/>
      </c:valAx>
      <c:spPr>
        <a:ln w="25400">
          <a:noFill/>
        </a:ln>
      </c:spPr>
    </c:plotArea>
    <c:legend>
      <c:legendPos val="b"/>
      <c:layout/>
      <c:overlay val="0"/>
      <c:spPr>
        <a:ln w="25400">
          <a:noFill/>
        </a:ln>
      </c:spPr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spPr>
    <a:ln w="9525">
      <a:noFill/>
    </a:ln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Individual!$B$1</c:f>
              <c:strCache>
                <c:ptCount val="1"/>
                <c:pt idx="0">
                  <c:v>Individual</c:v>
                </c:pt>
              </c:strCache>
            </c:strRef>
          </c:tx>
          <c:spPr>
            <a:ln w="25400">
              <a:solidFill>
                <a:srgbClr val="1868CF"/>
              </a:solidFill>
              <a:prstDash val="solid"/>
            </a:ln>
          </c:spPr>
          <c:marker>
            <c:symbol val="none"/>
          </c:marker>
          <c:cat>
            <c:strRef>
              <c:f>Individual!$A$3:$A$8</c:f>
              <c:strCache>
                <c:ptCount val="6"/>
                <c:pt idx="0">
                  <c:v>03/04</c:v>
                </c:pt>
                <c:pt idx="1">
                  <c:v>04/05</c:v>
                </c:pt>
                <c:pt idx="2">
                  <c:v>05/06</c:v>
                </c:pt>
                <c:pt idx="3">
                  <c:v>06/07</c:v>
                </c:pt>
                <c:pt idx="4">
                  <c:v>07/08</c:v>
                </c:pt>
                <c:pt idx="5">
                  <c:v>08/09</c:v>
                </c:pt>
              </c:strCache>
            </c:strRef>
          </c:cat>
          <c:val>
            <c:numRef>
              <c:f>Individual!$B$3:$B$8</c:f>
              <c:numCache>
                <c:formatCode>General</c:formatCode>
                <c:ptCount val="6"/>
                <c:pt idx="0">
                  <c:v>949042</c:v>
                </c:pt>
                <c:pt idx="1">
                  <c:v>7527930</c:v>
                </c:pt>
                <c:pt idx="2">
                  <c:v>1027787</c:v>
                </c:pt>
                <c:pt idx="3">
                  <c:v>9304144</c:v>
                </c:pt>
                <c:pt idx="4">
                  <c:v>14792763</c:v>
                </c:pt>
                <c:pt idx="5">
                  <c:v>6583384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Individual!$D$1</c:f>
              <c:strCache>
                <c:ptCount val="1"/>
                <c:pt idx="0">
                  <c:v>Dept Average</c:v>
                </c:pt>
              </c:strCache>
            </c:strRef>
          </c:tx>
          <c:spPr>
            <a:ln w="25400">
              <a:solidFill>
                <a:srgbClr val="BBBBBB"/>
              </a:solidFill>
              <a:prstDash val="solid"/>
            </a:ln>
          </c:spPr>
          <c:marker>
            <c:symbol val="none"/>
          </c:marker>
          <c:cat>
            <c:strRef>
              <c:f>Individual!$A$3:$A$8</c:f>
              <c:strCache>
                <c:ptCount val="6"/>
                <c:pt idx="0">
                  <c:v>03/04</c:v>
                </c:pt>
                <c:pt idx="1">
                  <c:v>04/05</c:v>
                </c:pt>
                <c:pt idx="2">
                  <c:v>05/06</c:v>
                </c:pt>
                <c:pt idx="3">
                  <c:v>06/07</c:v>
                </c:pt>
                <c:pt idx="4">
                  <c:v>07/08</c:v>
                </c:pt>
                <c:pt idx="5">
                  <c:v>08/09</c:v>
                </c:pt>
              </c:strCache>
            </c:strRef>
          </c:cat>
          <c:val>
            <c:numRef>
              <c:f>Individual!$D$3:$D$8</c:f>
              <c:numCache>
                <c:formatCode>General</c:formatCode>
                <c:ptCount val="6"/>
                <c:pt idx="0">
                  <c:v>1613095.1111100011</c:v>
                </c:pt>
                <c:pt idx="1">
                  <c:v>2732365.7777766692</c:v>
                </c:pt>
                <c:pt idx="2">
                  <c:v>7318165.5555559993</c:v>
                </c:pt>
                <c:pt idx="3">
                  <c:v>5959344.6666666595</c:v>
                </c:pt>
                <c:pt idx="4">
                  <c:v>10708741.555555334</c:v>
                </c:pt>
                <c:pt idx="5">
                  <c:v>5140092.6666673264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734720"/>
        <c:axId val="106736256"/>
      </c:lineChart>
      <c:catAx>
        <c:axId val="106734720"/>
        <c:scaling>
          <c:orientation val="minMax"/>
        </c:scaling>
        <c:delete val="0"/>
        <c:axPos val="b"/>
        <c:majorTickMark val="none"/>
        <c:minorTickMark val="none"/>
        <c:tickLblPos val="low"/>
        <c:spPr>
          <a:ln>
            <a:solidFill>
              <a:srgbClr val="BBBBBB"/>
            </a:solidFill>
            <a:prstDash val="solid"/>
          </a:ln>
        </c:spPr>
        <c:txPr>
          <a:bodyPr/>
          <a:lstStyle/>
          <a:p>
            <a:pPr>
              <a:defRPr sz="800"/>
            </a:pPr>
            <a:endParaRPr lang="en-US"/>
          </a:p>
        </c:txPr>
        <c:crossAx val="106736256"/>
        <c:crosses val="autoZero"/>
        <c:auto val="1"/>
        <c:lblAlgn val="ctr"/>
        <c:lblOffset val="100"/>
        <c:noMultiLvlLbl val="0"/>
      </c:catAx>
      <c:valAx>
        <c:axId val="10673625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800"/>
                </a:pPr>
                <a:r>
                  <a:rPr lang="en-GB" sz="800" b="0"/>
                  <a:t>Value (£m)</a:t>
                </a:r>
              </a:p>
            </c:rich>
          </c:tx>
          <c:layout/>
          <c:overlay val="0"/>
        </c:title>
        <c:numFmt formatCode="&quot;£&quot;#,##0" sourceLinked="0"/>
        <c:majorTickMark val="out"/>
        <c:minorTickMark val="none"/>
        <c:tickLblPos val="low"/>
        <c:spPr>
          <a:ln>
            <a:solidFill>
              <a:srgbClr val="BBBBBB"/>
            </a:solidFill>
            <a:prstDash val="solid"/>
          </a:ln>
        </c:spPr>
        <c:txPr>
          <a:bodyPr/>
          <a:lstStyle/>
          <a:p>
            <a:pPr>
              <a:defRPr sz="800"/>
            </a:pPr>
            <a:endParaRPr lang="en-US"/>
          </a:p>
        </c:txPr>
        <c:crossAx val="106734720"/>
        <c:crosses val="autoZero"/>
        <c:crossBetween val="between"/>
        <c:dispUnits>
          <c:builtInUnit val="millions"/>
        </c:dispUnits>
      </c:valAx>
      <c:spPr>
        <a:ln w="25400">
          <a:noFill/>
        </a:ln>
      </c:spPr>
    </c:plotArea>
    <c:legend>
      <c:legendPos val="b"/>
      <c:layout/>
      <c:overlay val="0"/>
      <c:spPr>
        <a:ln w="25400">
          <a:noFill/>
        </a:ln>
      </c:spPr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spPr>
    <a:ln w="9525">
      <a:noFill/>
    </a:ln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C58279-E3AC-4E10-9292-F27F127B5701}" type="doc">
      <dgm:prSet loTypeId="urn:microsoft.com/office/officeart/2005/8/layout/radial4" loCatId="relationship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30D3636A-FB52-49E3-B8A7-3376E0B907EC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1270">
          <a:noFill/>
        </a:ln>
        <a:effectLst>
          <a:outerShdw blurRad="50800" dist="38100" dir="2700000" algn="tl" rotWithShape="0">
            <a:prstClr val="black">
              <a:alpha val="0"/>
            </a:prstClr>
          </a:outerShdw>
        </a:effectLst>
      </dgm:spPr>
      <dgm:t>
        <a:bodyPr/>
        <a:lstStyle/>
        <a:p>
          <a:r>
            <a:rPr lang="en-GB" sz="1100" b="1" dirty="0" smtClean="0"/>
            <a:t>Effective Presentation</a:t>
          </a:r>
          <a:endParaRPr lang="en-GB" sz="1100" b="1" dirty="0"/>
        </a:p>
      </dgm:t>
    </dgm:pt>
    <dgm:pt modelId="{823A90DA-D7DF-4A88-ADA9-92EB6BFF19B9}" type="parTrans" cxnId="{5DB7AB3E-704B-473D-93C0-D042B181D8EF}">
      <dgm:prSet/>
      <dgm:spPr/>
      <dgm:t>
        <a:bodyPr/>
        <a:lstStyle/>
        <a:p>
          <a:endParaRPr lang="en-GB"/>
        </a:p>
      </dgm:t>
    </dgm:pt>
    <dgm:pt modelId="{17B7C85D-D66B-4BF1-AB21-B6BDF4DCF27D}" type="sibTrans" cxnId="{5DB7AB3E-704B-473D-93C0-D042B181D8EF}">
      <dgm:prSet/>
      <dgm:spPr/>
      <dgm:t>
        <a:bodyPr/>
        <a:lstStyle/>
        <a:p>
          <a:endParaRPr lang="en-GB"/>
        </a:p>
      </dgm:t>
    </dgm:pt>
    <dgm:pt modelId="{ED9E8BB5-363B-4056-9BDD-DEE69382ACEE}">
      <dgm:prSet phldrT="[Text]" custT="1"/>
      <dgm:spPr/>
      <dgm:t>
        <a:bodyPr/>
        <a:lstStyle/>
        <a:p>
          <a:r>
            <a:rPr lang="en-GB" sz="1100" dirty="0" smtClean="0"/>
            <a:t>Answer questions with clarity</a:t>
          </a:r>
          <a:endParaRPr lang="en-GB" sz="1100" dirty="0"/>
        </a:p>
      </dgm:t>
    </dgm:pt>
    <dgm:pt modelId="{EAB14B8A-1871-493F-BBA1-7BA96798873D}" type="parTrans" cxnId="{26F094E2-A437-4371-A751-0C8E149BBDD2}">
      <dgm:prSet/>
      <dgm:spPr/>
      <dgm:t>
        <a:bodyPr/>
        <a:lstStyle/>
        <a:p>
          <a:endParaRPr lang="en-GB" dirty="0"/>
        </a:p>
      </dgm:t>
    </dgm:pt>
    <dgm:pt modelId="{9C7F567E-E1D6-4A2B-B496-A2F76DD1040D}" type="sibTrans" cxnId="{26F094E2-A437-4371-A751-0C8E149BBDD2}">
      <dgm:prSet/>
      <dgm:spPr/>
      <dgm:t>
        <a:bodyPr/>
        <a:lstStyle/>
        <a:p>
          <a:endParaRPr lang="en-GB"/>
        </a:p>
      </dgm:t>
    </dgm:pt>
    <dgm:pt modelId="{8D597207-3E53-434E-BF84-9F16B8DFA47A}">
      <dgm:prSet phldrT="[Text]" custT="1"/>
      <dgm:spPr/>
      <dgm:t>
        <a:bodyPr/>
        <a:lstStyle/>
        <a:p>
          <a:r>
            <a:rPr lang="en-GB" sz="1100" baseline="0" dirty="0" smtClean="0"/>
            <a:t>Min. use of text</a:t>
          </a:r>
          <a:endParaRPr lang="en-GB" sz="1100" baseline="0" dirty="0"/>
        </a:p>
      </dgm:t>
    </dgm:pt>
    <dgm:pt modelId="{83E93179-6891-4832-9ED0-89355B196313}" type="parTrans" cxnId="{94BFB38A-77DB-4351-AE9E-238746BE22D5}">
      <dgm:prSet/>
      <dgm:spPr/>
      <dgm:t>
        <a:bodyPr/>
        <a:lstStyle/>
        <a:p>
          <a:endParaRPr lang="en-GB" dirty="0"/>
        </a:p>
      </dgm:t>
    </dgm:pt>
    <dgm:pt modelId="{BBA2EE8C-D4AD-4487-8F1C-0CF8D8A58F15}" type="sibTrans" cxnId="{94BFB38A-77DB-4351-AE9E-238746BE22D5}">
      <dgm:prSet/>
      <dgm:spPr/>
      <dgm:t>
        <a:bodyPr/>
        <a:lstStyle/>
        <a:p>
          <a:endParaRPr lang="en-GB"/>
        </a:p>
      </dgm:t>
    </dgm:pt>
    <dgm:pt modelId="{64EB5591-6BA8-44B6-A422-C3FFFA8EBE21}">
      <dgm:prSet custT="1"/>
      <dgm:spPr/>
      <dgm:t>
        <a:bodyPr/>
        <a:lstStyle/>
        <a:p>
          <a:r>
            <a:rPr lang="en-GB" sz="1100" dirty="0" smtClean="0"/>
            <a:t>Normalise data?</a:t>
          </a:r>
          <a:endParaRPr lang="en-GB" sz="1100" dirty="0"/>
        </a:p>
      </dgm:t>
    </dgm:pt>
    <dgm:pt modelId="{D31679F8-AA94-4623-97D0-0C602E789064}" type="parTrans" cxnId="{F3893470-22BF-4949-91E9-987ED1EB3993}">
      <dgm:prSet/>
      <dgm:spPr/>
      <dgm:t>
        <a:bodyPr/>
        <a:lstStyle/>
        <a:p>
          <a:endParaRPr lang="en-GB" dirty="0"/>
        </a:p>
      </dgm:t>
    </dgm:pt>
    <dgm:pt modelId="{526DA1EA-61BA-4DF3-8B45-CF6C38D829C4}" type="sibTrans" cxnId="{F3893470-22BF-4949-91E9-987ED1EB3993}">
      <dgm:prSet/>
      <dgm:spPr/>
      <dgm:t>
        <a:bodyPr/>
        <a:lstStyle/>
        <a:p>
          <a:endParaRPr lang="en-GB"/>
        </a:p>
      </dgm:t>
    </dgm:pt>
    <dgm:pt modelId="{67C74A37-A890-41AE-A166-DDCFC86337FC}">
      <dgm:prSet phldrT="[Text]" custT="1"/>
      <dgm:spPr/>
      <dgm:t>
        <a:bodyPr/>
        <a:lstStyle/>
        <a:p>
          <a:r>
            <a:rPr lang="en-GB" sz="1100" dirty="0" smtClean="0"/>
            <a:t>Contextualise &amp; Compare</a:t>
          </a:r>
          <a:endParaRPr lang="en-GB" sz="1100" dirty="0"/>
        </a:p>
      </dgm:t>
    </dgm:pt>
    <dgm:pt modelId="{FB7D7FCB-67DD-49E2-A9CD-F10E81876920}" type="sibTrans" cxnId="{F24CB9DA-325A-4B99-8DD5-67AC35859612}">
      <dgm:prSet/>
      <dgm:spPr/>
      <dgm:t>
        <a:bodyPr/>
        <a:lstStyle/>
        <a:p>
          <a:endParaRPr lang="en-GB"/>
        </a:p>
      </dgm:t>
    </dgm:pt>
    <dgm:pt modelId="{7200A7E9-BF04-4A82-B59D-6AD3DD220AB2}" type="parTrans" cxnId="{F24CB9DA-325A-4B99-8DD5-67AC35859612}">
      <dgm:prSet/>
      <dgm:spPr/>
      <dgm:t>
        <a:bodyPr/>
        <a:lstStyle/>
        <a:p>
          <a:endParaRPr lang="en-GB" dirty="0"/>
        </a:p>
      </dgm:t>
    </dgm:pt>
    <dgm:pt modelId="{ACFD82D3-B6FE-415E-A398-451C1F4CED8E}">
      <dgm:prSet custT="1"/>
      <dgm:spPr/>
      <dgm:t>
        <a:bodyPr/>
        <a:lstStyle/>
        <a:p>
          <a:r>
            <a:rPr lang="en-GB" sz="1100" dirty="0" smtClean="0"/>
            <a:t>Know your audience</a:t>
          </a:r>
          <a:endParaRPr lang="en-GB" sz="1100" dirty="0"/>
        </a:p>
      </dgm:t>
    </dgm:pt>
    <dgm:pt modelId="{C74244AC-B54A-4FA0-812E-CCCAA1DC2F60}" type="parTrans" cxnId="{96398C50-AF6E-4BA2-8317-5B30CFC94F56}">
      <dgm:prSet/>
      <dgm:spPr/>
      <dgm:t>
        <a:bodyPr/>
        <a:lstStyle/>
        <a:p>
          <a:endParaRPr lang="en-GB"/>
        </a:p>
      </dgm:t>
    </dgm:pt>
    <dgm:pt modelId="{8795AEA5-7593-49C4-A867-C244A2CFD9CE}" type="sibTrans" cxnId="{96398C50-AF6E-4BA2-8317-5B30CFC94F56}">
      <dgm:prSet/>
      <dgm:spPr/>
      <dgm:t>
        <a:bodyPr/>
        <a:lstStyle/>
        <a:p>
          <a:endParaRPr lang="en-GB"/>
        </a:p>
      </dgm:t>
    </dgm:pt>
    <dgm:pt modelId="{CC503F86-717E-4B69-82C3-BB1D5B36F7F0}">
      <dgm:prSet phldrT="[Text]" custT="1"/>
      <dgm:spPr/>
      <dgm:t>
        <a:bodyPr/>
        <a:lstStyle/>
        <a:p>
          <a:r>
            <a:rPr lang="en-GB" sz="1100" dirty="0" smtClean="0"/>
            <a:t>Change over time?</a:t>
          </a:r>
          <a:endParaRPr lang="en-GB" sz="1100" dirty="0"/>
        </a:p>
      </dgm:t>
    </dgm:pt>
    <dgm:pt modelId="{37CB2C3C-BA19-448D-BFC1-1DDCA02D3FB9}" type="parTrans" cxnId="{FE47E4F6-6DBC-4C50-94F6-F19073ABBC50}">
      <dgm:prSet/>
      <dgm:spPr/>
      <dgm:t>
        <a:bodyPr/>
        <a:lstStyle/>
        <a:p>
          <a:endParaRPr lang="en-GB"/>
        </a:p>
      </dgm:t>
    </dgm:pt>
    <dgm:pt modelId="{181D7254-800F-4A25-9A9F-1501905126AA}" type="sibTrans" cxnId="{FE47E4F6-6DBC-4C50-94F6-F19073ABBC50}">
      <dgm:prSet/>
      <dgm:spPr/>
      <dgm:t>
        <a:bodyPr/>
        <a:lstStyle/>
        <a:p>
          <a:endParaRPr lang="en-GB"/>
        </a:p>
      </dgm:t>
    </dgm:pt>
    <dgm:pt modelId="{DFCFDECA-EC7E-4996-8D58-A10FF416E771}">
      <dgm:prSet custT="1"/>
      <dgm:spPr/>
      <dgm:t>
        <a:bodyPr/>
        <a:lstStyle/>
        <a:p>
          <a:r>
            <a:rPr lang="en-GB" sz="1100" dirty="0" smtClean="0"/>
            <a:t>Use of statistics?</a:t>
          </a:r>
          <a:endParaRPr lang="en-GB" sz="1100" dirty="0"/>
        </a:p>
      </dgm:t>
    </dgm:pt>
    <dgm:pt modelId="{1F65DCCD-4688-44DD-A784-DF4EC97601F2}" type="parTrans" cxnId="{AC9CC3C0-4857-4823-B9B7-1FAB592AF9FC}">
      <dgm:prSet/>
      <dgm:spPr/>
      <dgm:t>
        <a:bodyPr/>
        <a:lstStyle/>
        <a:p>
          <a:endParaRPr lang="en-GB"/>
        </a:p>
      </dgm:t>
    </dgm:pt>
    <dgm:pt modelId="{FD748C54-E6C2-46BB-A3F9-6A1D363A5CA0}" type="sibTrans" cxnId="{AC9CC3C0-4857-4823-B9B7-1FAB592AF9FC}">
      <dgm:prSet/>
      <dgm:spPr/>
      <dgm:t>
        <a:bodyPr/>
        <a:lstStyle/>
        <a:p>
          <a:endParaRPr lang="en-GB"/>
        </a:p>
      </dgm:t>
    </dgm:pt>
    <dgm:pt modelId="{F296E210-B64A-4635-8CF6-3E12C52A1B7B}">
      <dgm:prSet phldrT="[Text]" custT="1"/>
      <dgm:spPr/>
      <dgm:t>
        <a:bodyPr/>
        <a:lstStyle/>
        <a:p>
          <a:r>
            <a:rPr lang="en-GB" sz="1100" dirty="0" smtClean="0"/>
            <a:t>Choose chart/table</a:t>
          </a:r>
          <a:endParaRPr lang="en-GB" sz="1100" dirty="0"/>
        </a:p>
      </dgm:t>
    </dgm:pt>
    <dgm:pt modelId="{480C6E48-1ED5-4422-85F4-C024C796D508}" type="parTrans" cxnId="{4357985C-3B21-4184-AC0A-9B746186059D}">
      <dgm:prSet/>
      <dgm:spPr/>
      <dgm:t>
        <a:bodyPr/>
        <a:lstStyle/>
        <a:p>
          <a:endParaRPr lang="en-GB"/>
        </a:p>
      </dgm:t>
    </dgm:pt>
    <dgm:pt modelId="{02394FA6-EA4D-4B75-9BB9-F9FAEDEE77EB}" type="sibTrans" cxnId="{4357985C-3B21-4184-AC0A-9B746186059D}">
      <dgm:prSet/>
      <dgm:spPr/>
      <dgm:t>
        <a:bodyPr/>
        <a:lstStyle/>
        <a:p>
          <a:endParaRPr lang="en-GB"/>
        </a:p>
      </dgm:t>
    </dgm:pt>
    <dgm:pt modelId="{4104B97F-8685-4429-838C-60CF915C6DC9}">
      <dgm:prSet phldrT="[Text]" custT="1"/>
      <dgm:spPr/>
      <dgm:t>
        <a:bodyPr/>
        <a:lstStyle/>
        <a:p>
          <a:r>
            <a:rPr lang="en-GB" sz="1100" dirty="0" smtClean="0"/>
            <a:t>Colour</a:t>
          </a:r>
          <a:endParaRPr lang="en-GB" sz="1100" dirty="0"/>
        </a:p>
      </dgm:t>
    </dgm:pt>
    <dgm:pt modelId="{AB43F2EF-79EA-49AB-987B-16B2292A09D0}" type="parTrans" cxnId="{A6C48E0C-76D9-4B36-92F6-2A825B4ABF7C}">
      <dgm:prSet/>
      <dgm:spPr/>
      <dgm:t>
        <a:bodyPr/>
        <a:lstStyle/>
        <a:p>
          <a:endParaRPr lang="en-GB"/>
        </a:p>
      </dgm:t>
    </dgm:pt>
    <dgm:pt modelId="{719A37C1-2B30-4A43-862A-1B84C655BF4D}" type="sibTrans" cxnId="{A6C48E0C-76D9-4B36-92F6-2A825B4ABF7C}">
      <dgm:prSet/>
      <dgm:spPr/>
      <dgm:t>
        <a:bodyPr/>
        <a:lstStyle/>
        <a:p>
          <a:endParaRPr lang="en-GB"/>
        </a:p>
      </dgm:t>
    </dgm:pt>
    <dgm:pt modelId="{C15A5CB3-69B8-4094-8C4D-054EEFED141B}" type="pres">
      <dgm:prSet presAssocID="{46C58279-E3AC-4E10-9292-F27F127B570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CDDE387-9297-45AD-9B32-B0C5EBC70563}" type="pres">
      <dgm:prSet presAssocID="{30D3636A-FB52-49E3-B8A7-3376E0B907EC}" presName="centerShape" presStyleLbl="node0" presStyleIdx="0" presStyleCnt="1" custLinFactNeighborX="-61" custLinFactNeighborY="-97"/>
      <dgm:spPr/>
      <dgm:t>
        <a:bodyPr/>
        <a:lstStyle/>
        <a:p>
          <a:endParaRPr lang="en-GB"/>
        </a:p>
      </dgm:t>
    </dgm:pt>
    <dgm:pt modelId="{8AC7C867-6A71-4B68-B8B0-3DCD40EA76F7}" type="pres">
      <dgm:prSet presAssocID="{C74244AC-B54A-4FA0-812E-CCCAA1DC2F60}" presName="parTrans" presStyleLbl="bgSibTrans2D1" presStyleIdx="0" presStyleCnt="9"/>
      <dgm:spPr/>
      <dgm:t>
        <a:bodyPr/>
        <a:lstStyle/>
        <a:p>
          <a:endParaRPr lang="en-GB"/>
        </a:p>
      </dgm:t>
    </dgm:pt>
    <dgm:pt modelId="{DB84BB9C-7CBA-441D-9A76-D9E87E2746D1}" type="pres">
      <dgm:prSet presAssocID="{ACFD82D3-B6FE-415E-A398-451C1F4CED8E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0E4020A-6F6D-404F-8A6A-67452AD3996E}" type="pres">
      <dgm:prSet presAssocID="{EAB14B8A-1871-493F-BBA1-7BA96798873D}" presName="parTrans" presStyleLbl="bgSibTrans2D1" presStyleIdx="1" presStyleCnt="9"/>
      <dgm:spPr/>
      <dgm:t>
        <a:bodyPr/>
        <a:lstStyle/>
        <a:p>
          <a:endParaRPr lang="en-GB"/>
        </a:p>
      </dgm:t>
    </dgm:pt>
    <dgm:pt modelId="{35C8EEED-E99F-4F16-A11A-054AC824DB94}" type="pres">
      <dgm:prSet presAssocID="{ED9E8BB5-363B-4056-9BDD-DEE69382ACEE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2F5757A-81B9-4B66-A59B-6B321980D3A6}" type="pres">
      <dgm:prSet presAssocID="{480C6E48-1ED5-4422-85F4-C024C796D508}" presName="parTrans" presStyleLbl="bgSibTrans2D1" presStyleIdx="2" presStyleCnt="9"/>
      <dgm:spPr/>
      <dgm:t>
        <a:bodyPr/>
        <a:lstStyle/>
        <a:p>
          <a:endParaRPr lang="en-GB"/>
        </a:p>
      </dgm:t>
    </dgm:pt>
    <dgm:pt modelId="{BAB49C39-AA4C-421F-A95B-AD1456659CF4}" type="pres">
      <dgm:prSet presAssocID="{F296E210-B64A-4635-8CF6-3E12C52A1B7B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574BC5-97D9-4D80-B346-14F37305CCC0}" type="pres">
      <dgm:prSet presAssocID="{AB43F2EF-79EA-49AB-987B-16B2292A09D0}" presName="parTrans" presStyleLbl="bgSibTrans2D1" presStyleIdx="3" presStyleCnt="9"/>
      <dgm:spPr/>
      <dgm:t>
        <a:bodyPr/>
        <a:lstStyle/>
        <a:p>
          <a:endParaRPr lang="en-GB"/>
        </a:p>
      </dgm:t>
    </dgm:pt>
    <dgm:pt modelId="{DA22E917-FE0D-4D23-A36C-F856F615DD05}" type="pres">
      <dgm:prSet presAssocID="{4104B97F-8685-4429-838C-60CF915C6DC9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752630-4CAE-4888-8B7D-968AE14596DD}" type="pres">
      <dgm:prSet presAssocID="{7200A7E9-BF04-4A82-B59D-6AD3DD220AB2}" presName="parTrans" presStyleLbl="bgSibTrans2D1" presStyleIdx="4" presStyleCnt="9"/>
      <dgm:spPr/>
      <dgm:t>
        <a:bodyPr/>
        <a:lstStyle/>
        <a:p>
          <a:endParaRPr lang="en-GB"/>
        </a:p>
      </dgm:t>
    </dgm:pt>
    <dgm:pt modelId="{607C1181-9AE5-4092-83ED-43D5E5229E40}" type="pres">
      <dgm:prSet presAssocID="{67C74A37-A890-41AE-A166-DDCFC86337FC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148191-52A6-4C3D-BF58-44B6BEBC0E33}" type="pres">
      <dgm:prSet presAssocID="{37CB2C3C-BA19-448D-BFC1-1DDCA02D3FB9}" presName="parTrans" presStyleLbl="bgSibTrans2D1" presStyleIdx="5" presStyleCnt="9"/>
      <dgm:spPr/>
      <dgm:t>
        <a:bodyPr/>
        <a:lstStyle/>
        <a:p>
          <a:endParaRPr lang="en-GB"/>
        </a:p>
      </dgm:t>
    </dgm:pt>
    <dgm:pt modelId="{C16B9457-FDDF-4917-8682-FF04785C0CA2}" type="pres">
      <dgm:prSet presAssocID="{CC503F86-717E-4B69-82C3-BB1D5B36F7F0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42B9736-DED7-454C-B50D-B8DAEA7B9973}" type="pres">
      <dgm:prSet presAssocID="{D31679F8-AA94-4623-97D0-0C602E789064}" presName="parTrans" presStyleLbl="bgSibTrans2D1" presStyleIdx="6" presStyleCnt="9"/>
      <dgm:spPr/>
      <dgm:t>
        <a:bodyPr/>
        <a:lstStyle/>
        <a:p>
          <a:endParaRPr lang="en-GB"/>
        </a:p>
      </dgm:t>
    </dgm:pt>
    <dgm:pt modelId="{21EA2B45-06D5-45F9-A6B2-44AFE86C38D8}" type="pres">
      <dgm:prSet presAssocID="{64EB5591-6BA8-44B6-A422-C3FFFA8EBE21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09D2C1-694A-4EB0-807F-F61AB657DDCC}" type="pres">
      <dgm:prSet presAssocID="{1F65DCCD-4688-44DD-A784-DF4EC97601F2}" presName="parTrans" presStyleLbl="bgSibTrans2D1" presStyleIdx="7" presStyleCnt="9"/>
      <dgm:spPr/>
      <dgm:t>
        <a:bodyPr/>
        <a:lstStyle/>
        <a:p>
          <a:endParaRPr lang="en-GB"/>
        </a:p>
      </dgm:t>
    </dgm:pt>
    <dgm:pt modelId="{74073B3E-088A-4BBD-80E9-570C9B66D8D6}" type="pres">
      <dgm:prSet presAssocID="{DFCFDECA-EC7E-4996-8D58-A10FF416E77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856649-C41C-472C-AA12-EF53DDD4EF85}" type="pres">
      <dgm:prSet presAssocID="{83E93179-6891-4832-9ED0-89355B196313}" presName="parTrans" presStyleLbl="bgSibTrans2D1" presStyleIdx="8" presStyleCnt="9"/>
      <dgm:spPr/>
      <dgm:t>
        <a:bodyPr/>
        <a:lstStyle/>
        <a:p>
          <a:endParaRPr lang="en-GB"/>
        </a:p>
      </dgm:t>
    </dgm:pt>
    <dgm:pt modelId="{D50002BD-8A8F-4BEB-A2E1-6D1B5F295A16}" type="pres">
      <dgm:prSet presAssocID="{8D597207-3E53-434E-BF84-9F16B8DFA47A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6F094E2-A437-4371-A751-0C8E149BBDD2}" srcId="{30D3636A-FB52-49E3-B8A7-3376E0B907EC}" destId="{ED9E8BB5-363B-4056-9BDD-DEE69382ACEE}" srcOrd="1" destOrd="0" parTransId="{EAB14B8A-1871-493F-BBA1-7BA96798873D}" sibTransId="{9C7F567E-E1D6-4A2B-B496-A2F76DD1040D}"/>
    <dgm:cxn modelId="{F24CB9DA-325A-4B99-8DD5-67AC35859612}" srcId="{30D3636A-FB52-49E3-B8A7-3376E0B907EC}" destId="{67C74A37-A890-41AE-A166-DDCFC86337FC}" srcOrd="4" destOrd="0" parTransId="{7200A7E9-BF04-4A82-B59D-6AD3DD220AB2}" sibTransId="{FB7D7FCB-67DD-49E2-A9CD-F10E81876920}"/>
    <dgm:cxn modelId="{12FEA2AF-750B-4921-A8CB-80246919FB65}" type="presOf" srcId="{46C58279-E3AC-4E10-9292-F27F127B5701}" destId="{C15A5CB3-69B8-4094-8C4D-054EEFED141B}" srcOrd="0" destOrd="0" presId="urn:microsoft.com/office/officeart/2005/8/layout/radial4"/>
    <dgm:cxn modelId="{FE47E4F6-6DBC-4C50-94F6-F19073ABBC50}" srcId="{30D3636A-FB52-49E3-B8A7-3376E0B907EC}" destId="{CC503F86-717E-4B69-82C3-BB1D5B36F7F0}" srcOrd="5" destOrd="0" parTransId="{37CB2C3C-BA19-448D-BFC1-1DDCA02D3FB9}" sibTransId="{181D7254-800F-4A25-9A9F-1501905126AA}"/>
    <dgm:cxn modelId="{A6C48E0C-76D9-4B36-92F6-2A825B4ABF7C}" srcId="{30D3636A-FB52-49E3-B8A7-3376E0B907EC}" destId="{4104B97F-8685-4429-838C-60CF915C6DC9}" srcOrd="3" destOrd="0" parTransId="{AB43F2EF-79EA-49AB-987B-16B2292A09D0}" sibTransId="{719A37C1-2B30-4A43-862A-1B84C655BF4D}"/>
    <dgm:cxn modelId="{615857AE-A35E-4376-A0C8-BCB41724BB65}" type="presOf" srcId="{7200A7E9-BF04-4A82-B59D-6AD3DD220AB2}" destId="{CD752630-4CAE-4888-8B7D-968AE14596DD}" srcOrd="0" destOrd="0" presId="urn:microsoft.com/office/officeart/2005/8/layout/radial4"/>
    <dgm:cxn modelId="{5DB7AB3E-704B-473D-93C0-D042B181D8EF}" srcId="{46C58279-E3AC-4E10-9292-F27F127B5701}" destId="{30D3636A-FB52-49E3-B8A7-3376E0B907EC}" srcOrd="0" destOrd="0" parTransId="{823A90DA-D7DF-4A88-ADA9-92EB6BFF19B9}" sibTransId="{17B7C85D-D66B-4BF1-AB21-B6BDF4DCF27D}"/>
    <dgm:cxn modelId="{0961906E-8501-43DF-9394-60E6BBD7BF75}" type="presOf" srcId="{37CB2C3C-BA19-448D-BFC1-1DDCA02D3FB9}" destId="{96148191-52A6-4C3D-BF58-44B6BEBC0E33}" srcOrd="0" destOrd="0" presId="urn:microsoft.com/office/officeart/2005/8/layout/radial4"/>
    <dgm:cxn modelId="{58066D93-2181-46F1-8679-67B293ADD92C}" type="presOf" srcId="{D31679F8-AA94-4623-97D0-0C602E789064}" destId="{342B9736-DED7-454C-B50D-B8DAEA7B9973}" srcOrd="0" destOrd="0" presId="urn:microsoft.com/office/officeart/2005/8/layout/radial4"/>
    <dgm:cxn modelId="{84FAA15F-786A-4B82-A4B9-FF477941504A}" type="presOf" srcId="{30D3636A-FB52-49E3-B8A7-3376E0B907EC}" destId="{9CDDE387-9297-45AD-9B32-B0C5EBC70563}" srcOrd="0" destOrd="0" presId="urn:microsoft.com/office/officeart/2005/8/layout/radial4"/>
    <dgm:cxn modelId="{7A33FF03-AE22-4F93-BBA6-D7E51E6DE6A4}" type="presOf" srcId="{ED9E8BB5-363B-4056-9BDD-DEE69382ACEE}" destId="{35C8EEED-E99F-4F16-A11A-054AC824DB94}" srcOrd="0" destOrd="0" presId="urn:microsoft.com/office/officeart/2005/8/layout/radial4"/>
    <dgm:cxn modelId="{94BFB38A-77DB-4351-AE9E-238746BE22D5}" srcId="{30D3636A-FB52-49E3-B8A7-3376E0B907EC}" destId="{8D597207-3E53-434E-BF84-9F16B8DFA47A}" srcOrd="8" destOrd="0" parTransId="{83E93179-6891-4832-9ED0-89355B196313}" sibTransId="{BBA2EE8C-D4AD-4487-8F1C-0CF8D8A58F15}"/>
    <dgm:cxn modelId="{6943104A-41D3-4535-BAA4-058ABFF19821}" type="presOf" srcId="{DFCFDECA-EC7E-4996-8D58-A10FF416E771}" destId="{74073B3E-088A-4BBD-80E9-570C9B66D8D6}" srcOrd="0" destOrd="0" presId="urn:microsoft.com/office/officeart/2005/8/layout/radial4"/>
    <dgm:cxn modelId="{F3893470-22BF-4949-91E9-987ED1EB3993}" srcId="{30D3636A-FB52-49E3-B8A7-3376E0B907EC}" destId="{64EB5591-6BA8-44B6-A422-C3FFFA8EBE21}" srcOrd="6" destOrd="0" parTransId="{D31679F8-AA94-4623-97D0-0C602E789064}" sibTransId="{526DA1EA-61BA-4DF3-8B45-CF6C38D829C4}"/>
    <dgm:cxn modelId="{F75F2C43-A4AD-44F9-81AD-3DE98FDF011E}" type="presOf" srcId="{4104B97F-8685-4429-838C-60CF915C6DC9}" destId="{DA22E917-FE0D-4D23-A36C-F856F615DD05}" srcOrd="0" destOrd="0" presId="urn:microsoft.com/office/officeart/2005/8/layout/radial4"/>
    <dgm:cxn modelId="{291DF638-16B7-41AB-95FF-CFA774374333}" type="presOf" srcId="{EAB14B8A-1871-493F-BBA1-7BA96798873D}" destId="{F0E4020A-6F6D-404F-8A6A-67452AD3996E}" srcOrd="0" destOrd="0" presId="urn:microsoft.com/office/officeart/2005/8/layout/radial4"/>
    <dgm:cxn modelId="{E1ADF357-9712-44F5-844C-C44B3D2E0121}" type="presOf" srcId="{C74244AC-B54A-4FA0-812E-CCCAA1DC2F60}" destId="{8AC7C867-6A71-4B68-B8B0-3DCD40EA76F7}" srcOrd="0" destOrd="0" presId="urn:microsoft.com/office/officeart/2005/8/layout/radial4"/>
    <dgm:cxn modelId="{36738972-6EB0-4795-97D5-38E44D15ADD3}" type="presOf" srcId="{480C6E48-1ED5-4422-85F4-C024C796D508}" destId="{12F5757A-81B9-4B66-A59B-6B321980D3A6}" srcOrd="0" destOrd="0" presId="urn:microsoft.com/office/officeart/2005/8/layout/radial4"/>
    <dgm:cxn modelId="{C257126C-CD35-4926-B5DE-A60468107F12}" type="presOf" srcId="{67C74A37-A890-41AE-A166-DDCFC86337FC}" destId="{607C1181-9AE5-4092-83ED-43D5E5229E40}" srcOrd="0" destOrd="0" presId="urn:microsoft.com/office/officeart/2005/8/layout/radial4"/>
    <dgm:cxn modelId="{BC0D21F8-4E9C-4C59-9C7E-1595F4AF9A5A}" type="presOf" srcId="{1F65DCCD-4688-44DD-A784-DF4EC97601F2}" destId="{2009D2C1-694A-4EB0-807F-F61AB657DDCC}" srcOrd="0" destOrd="0" presId="urn:microsoft.com/office/officeart/2005/8/layout/radial4"/>
    <dgm:cxn modelId="{84B51686-D8C2-416F-823A-BBFE2D02232C}" type="presOf" srcId="{ACFD82D3-B6FE-415E-A398-451C1F4CED8E}" destId="{DB84BB9C-7CBA-441D-9A76-D9E87E2746D1}" srcOrd="0" destOrd="0" presId="urn:microsoft.com/office/officeart/2005/8/layout/radial4"/>
    <dgm:cxn modelId="{CACCD8E7-9DCD-40E2-90FB-7ADB0DB7E95E}" type="presOf" srcId="{64EB5591-6BA8-44B6-A422-C3FFFA8EBE21}" destId="{21EA2B45-06D5-45F9-A6B2-44AFE86C38D8}" srcOrd="0" destOrd="0" presId="urn:microsoft.com/office/officeart/2005/8/layout/radial4"/>
    <dgm:cxn modelId="{02E75585-063A-4492-9984-3D1E23DE5359}" type="presOf" srcId="{AB43F2EF-79EA-49AB-987B-16B2292A09D0}" destId="{92574BC5-97D9-4D80-B346-14F37305CCC0}" srcOrd="0" destOrd="0" presId="urn:microsoft.com/office/officeart/2005/8/layout/radial4"/>
    <dgm:cxn modelId="{4357985C-3B21-4184-AC0A-9B746186059D}" srcId="{30D3636A-FB52-49E3-B8A7-3376E0B907EC}" destId="{F296E210-B64A-4635-8CF6-3E12C52A1B7B}" srcOrd="2" destOrd="0" parTransId="{480C6E48-1ED5-4422-85F4-C024C796D508}" sibTransId="{02394FA6-EA4D-4B75-9BB9-F9FAEDEE77EB}"/>
    <dgm:cxn modelId="{04DB1FF6-D58B-43F8-8FF6-A9451F5DDB58}" type="presOf" srcId="{83E93179-6891-4832-9ED0-89355B196313}" destId="{B8856649-C41C-472C-AA12-EF53DDD4EF85}" srcOrd="0" destOrd="0" presId="urn:microsoft.com/office/officeart/2005/8/layout/radial4"/>
    <dgm:cxn modelId="{8C0B56CB-5548-4872-AA31-7F68FF1B02B5}" type="presOf" srcId="{8D597207-3E53-434E-BF84-9F16B8DFA47A}" destId="{D50002BD-8A8F-4BEB-A2E1-6D1B5F295A16}" srcOrd="0" destOrd="0" presId="urn:microsoft.com/office/officeart/2005/8/layout/radial4"/>
    <dgm:cxn modelId="{E501D2F8-2EA7-479F-B232-736777C9AA1B}" type="presOf" srcId="{F296E210-B64A-4635-8CF6-3E12C52A1B7B}" destId="{BAB49C39-AA4C-421F-A95B-AD1456659CF4}" srcOrd="0" destOrd="0" presId="urn:microsoft.com/office/officeart/2005/8/layout/radial4"/>
    <dgm:cxn modelId="{96398C50-AF6E-4BA2-8317-5B30CFC94F56}" srcId="{30D3636A-FB52-49E3-B8A7-3376E0B907EC}" destId="{ACFD82D3-B6FE-415E-A398-451C1F4CED8E}" srcOrd="0" destOrd="0" parTransId="{C74244AC-B54A-4FA0-812E-CCCAA1DC2F60}" sibTransId="{8795AEA5-7593-49C4-A867-C244A2CFD9CE}"/>
    <dgm:cxn modelId="{AC9CC3C0-4857-4823-B9B7-1FAB592AF9FC}" srcId="{30D3636A-FB52-49E3-B8A7-3376E0B907EC}" destId="{DFCFDECA-EC7E-4996-8D58-A10FF416E771}" srcOrd="7" destOrd="0" parTransId="{1F65DCCD-4688-44DD-A784-DF4EC97601F2}" sibTransId="{FD748C54-E6C2-46BB-A3F9-6A1D363A5CA0}"/>
    <dgm:cxn modelId="{051928B5-2C50-4EA8-BC5C-77B128C6FC8A}" type="presOf" srcId="{CC503F86-717E-4B69-82C3-BB1D5B36F7F0}" destId="{C16B9457-FDDF-4917-8682-FF04785C0CA2}" srcOrd="0" destOrd="0" presId="urn:microsoft.com/office/officeart/2005/8/layout/radial4"/>
    <dgm:cxn modelId="{5891827B-A806-42AE-936D-DAFB96447683}" type="presParOf" srcId="{C15A5CB3-69B8-4094-8C4D-054EEFED141B}" destId="{9CDDE387-9297-45AD-9B32-B0C5EBC70563}" srcOrd="0" destOrd="0" presId="urn:microsoft.com/office/officeart/2005/8/layout/radial4"/>
    <dgm:cxn modelId="{24430199-5F88-4E6C-8CC1-A7662FF3E1CB}" type="presParOf" srcId="{C15A5CB3-69B8-4094-8C4D-054EEFED141B}" destId="{8AC7C867-6A71-4B68-B8B0-3DCD40EA76F7}" srcOrd="1" destOrd="0" presId="urn:microsoft.com/office/officeart/2005/8/layout/radial4"/>
    <dgm:cxn modelId="{25779981-F463-4230-A6A4-9B5467E6E60D}" type="presParOf" srcId="{C15A5CB3-69B8-4094-8C4D-054EEFED141B}" destId="{DB84BB9C-7CBA-441D-9A76-D9E87E2746D1}" srcOrd="2" destOrd="0" presId="urn:microsoft.com/office/officeart/2005/8/layout/radial4"/>
    <dgm:cxn modelId="{EC45F917-04CE-4F16-BB57-1E7FDA42C4DB}" type="presParOf" srcId="{C15A5CB3-69B8-4094-8C4D-054EEFED141B}" destId="{F0E4020A-6F6D-404F-8A6A-67452AD3996E}" srcOrd="3" destOrd="0" presId="urn:microsoft.com/office/officeart/2005/8/layout/radial4"/>
    <dgm:cxn modelId="{EDA11235-BEE9-4315-9825-AC1C245F8002}" type="presParOf" srcId="{C15A5CB3-69B8-4094-8C4D-054EEFED141B}" destId="{35C8EEED-E99F-4F16-A11A-054AC824DB94}" srcOrd="4" destOrd="0" presId="urn:microsoft.com/office/officeart/2005/8/layout/radial4"/>
    <dgm:cxn modelId="{34436739-E716-43D4-BFAD-6F1EBC040ECF}" type="presParOf" srcId="{C15A5CB3-69B8-4094-8C4D-054EEFED141B}" destId="{12F5757A-81B9-4B66-A59B-6B321980D3A6}" srcOrd="5" destOrd="0" presId="urn:microsoft.com/office/officeart/2005/8/layout/radial4"/>
    <dgm:cxn modelId="{028B0631-629B-4016-B35C-70F7A9BFDD35}" type="presParOf" srcId="{C15A5CB3-69B8-4094-8C4D-054EEFED141B}" destId="{BAB49C39-AA4C-421F-A95B-AD1456659CF4}" srcOrd="6" destOrd="0" presId="urn:microsoft.com/office/officeart/2005/8/layout/radial4"/>
    <dgm:cxn modelId="{6EC1B600-8F5D-452E-A352-E2B7782DD870}" type="presParOf" srcId="{C15A5CB3-69B8-4094-8C4D-054EEFED141B}" destId="{92574BC5-97D9-4D80-B346-14F37305CCC0}" srcOrd="7" destOrd="0" presId="urn:microsoft.com/office/officeart/2005/8/layout/radial4"/>
    <dgm:cxn modelId="{5FD80F8C-7CFC-41FE-916E-2C054CEB57BA}" type="presParOf" srcId="{C15A5CB3-69B8-4094-8C4D-054EEFED141B}" destId="{DA22E917-FE0D-4D23-A36C-F856F615DD05}" srcOrd="8" destOrd="0" presId="urn:microsoft.com/office/officeart/2005/8/layout/radial4"/>
    <dgm:cxn modelId="{3B826CD5-502A-49B4-8A0B-16E0E6E9112B}" type="presParOf" srcId="{C15A5CB3-69B8-4094-8C4D-054EEFED141B}" destId="{CD752630-4CAE-4888-8B7D-968AE14596DD}" srcOrd="9" destOrd="0" presId="urn:microsoft.com/office/officeart/2005/8/layout/radial4"/>
    <dgm:cxn modelId="{CB4B06B1-626A-4A04-8E75-9D8272BFF236}" type="presParOf" srcId="{C15A5CB3-69B8-4094-8C4D-054EEFED141B}" destId="{607C1181-9AE5-4092-83ED-43D5E5229E40}" srcOrd="10" destOrd="0" presId="urn:microsoft.com/office/officeart/2005/8/layout/radial4"/>
    <dgm:cxn modelId="{0904429D-A6F6-4031-81AE-D9DB0FF84FD4}" type="presParOf" srcId="{C15A5CB3-69B8-4094-8C4D-054EEFED141B}" destId="{96148191-52A6-4C3D-BF58-44B6BEBC0E33}" srcOrd="11" destOrd="0" presId="urn:microsoft.com/office/officeart/2005/8/layout/radial4"/>
    <dgm:cxn modelId="{0B434747-EF75-467E-876E-478F62E977DA}" type="presParOf" srcId="{C15A5CB3-69B8-4094-8C4D-054EEFED141B}" destId="{C16B9457-FDDF-4917-8682-FF04785C0CA2}" srcOrd="12" destOrd="0" presId="urn:microsoft.com/office/officeart/2005/8/layout/radial4"/>
    <dgm:cxn modelId="{1B2BD838-1D67-4806-AEF2-B462633B0422}" type="presParOf" srcId="{C15A5CB3-69B8-4094-8C4D-054EEFED141B}" destId="{342B9736-DED7-454C-B50D-B8DAEA7B9973}" srcOrd="13" destOrd="0" presId="urn:microsoft.com/office/officeart/2005/8/layout/radial4"/>
    <dgm:cxn modelId="{39433B61-446A-4FCC-A797-5E105732CF72}" type="presParOf" srcId="{C15A5CB3-69B8-4094-8C4D-054EEFED141B}" destId="{21EA2B45-06D5-45F9-A6B2-44AFE86C38D8}" srcOrd="14" destOrd="0" presId="urn:microsoft.com/office/officeart/2005/8/layout/radial4"/>
    <dgm:cxn modelId="{2143E9B0-F68C-466D-804F-EBFC174EE768}" type="presParOf" srcId="{C15A5CB3-69B8-4094-8C4D-054EEFED141B}" destId="{2009D2C1-694A-4EB0-807F-F61AB657DDCC}" srcOrd="15" destOrd="0" presId="urn:microsoft.com/office/officeart/2005/8/layout/radial4"/>
    <dgm:cxn modelId="{4B8F0BA9-C23A-4483-BABA-9CD6095FC8FD}" type="presParOf" srcId="{C15A5CB3-69B8-4094-8C4D-054EEFED141B}" destId="{74073B3E-088A-4BBD-80E9-570C9B66D8D6}" srcOrd="16" destOrd="0" presId="urn:microsoft.com/office/officeart/2005/8/layout/radial4"/>
    <dgm:cxn modelId="{AC265BC9-06ED-4FCA-A98D-99D12E4D6B06}" type="presParOf" srcId="{C15A5CB3-69B8-4094-8C4D-054EEFED141B}" destId="{B8856649-C41C-472C-AA12-EF53DDD4EF85}" srcOrd="17" destOrd="0" presId="urn:microsoft.com/office/officeart/2005/8/layout/radial4"/>
    <dgm:cxn modelId="{CA4B517B-81A6-4FD2-8A51-2EABF68E3096}" type="presParOf" srcId="{C15A5CB3-69B8-4094-8C4D-054EEFED141B}" destId="{D50002BD-8A8F-4BEB-A2E1-6D1B5F295A16}" srcOrd="18" destOrd="0" presId="urn:microsoft.com/office/officeart/2005/8/layout/radial4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10A934-1416-4578-BA81-9BEC476C8275}" type="doc">
      <dgm:prSet loTypeId="urn:microsoft.com/office/officeart/2005/8/layout/matrix1" loCatId="matrix" qsTypeId="urn:microsoft.com/office/officeart/2005/8/quickstyle/3d6" qsCatId="3D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E0E343C9-FA30-432E-9E20-2660612C543A}">
      <dgm:prSet phldrT="[Text]" custT="1"/>
      <dgm:spPr/>
      <dgm:t>
        <a:bodyPr/>
        <a:lstStyle/>
        <a:p>
          <a:r>
            <a:rPr lang="en-GB" sz="4400" b="1" dirty="0" smtClean="0"/>
            <a:t>Clarity</a:t>
          </a:r>
          <a:endParaRPr lang="en-GB" sz="4400" b="1" dirty="0"/>
        </a:p>
      </dgm:t>
    </dgm:pt>
    <dgm:pt modelId="{16D5B507-1BF2-4D72-994F-CDC7EF226FF1}" type="parTrans" cxnId="{AAC840A0-5352-42B3-AF46-5A50FFF4B9D7}">
      <dgm:prSet/>
      <dgm:spPr/>
      <dgm:t>
        <a:bodyPr/>
        <a:lstStyle/>
        <a:p>
          <a:endParaRPr lang="en-GB"/>
        </a:p>
      </dgm:t>
    </dgm:pt>
    <dgm:pt modelId="{B177E016-93AE-44AD-A04D-C152B1BA52AA}" type="sibTrans" cxnId="{AAC840A0-5352-42B3-AF46-5A50FFF4B9D7}">
      <dgm:prSet/>
      <dgm:spPr/>
      <dgm:t>
        <a:bodyPr/>
        <a:lstStyle/>
        <a:p>
          <a:endParaRPr lang="en-GB"/>
        </a:p>
      </dgm:t>
    </dgm:pt>
    <dgm:pt modelId="{4CF2D3F1-58D1-41B6-A81F-71399C6857DD}">
      <dgm:prSet phldrT="[Text]"/>
      <dgm:spPr/>
      <dgm:t>
        <a:bodyPr/>
        <a:lstStyle/>
        <a:p>
          <a:endParaRPr lang="en-GB" dirty="0" smtClean="0"/>
        </a:p>
        <a:p>
          <a:r>
            <a:rPr lang="en-GB" dirty="0" smtClean="0"/>
            <a:t>Clean Design</a:t>
          </a:r>
        </a:p>
        <a:p>
          <a:r>
            <a:rPr lang="en-GB" dirty="0" smtClean="0"/>
            <a:t>Avoid creative flamboyance!</a:t>
          </a:r>
          <a:endParaRPr lang="en-GB" dirty="0"/>
        </a:p>
      </dgm:t>
    </dgm:pt>
    <dgm:pt modelId="{7625DB8A-28FB-45A4-B861-D68F7E32EE20}" type="parTrans" cxnId="{4654B59E-622D-46DE-910B-6C91E629757F}">
      <dgm:prSet/>
      <dgm:spPr/>
      <dgm:t>
        <a:bodyPr/>
        <a:lstStyle/>
        <a:p>
          <a:endParaRPr lang="en-GB"/>
        </a:p>
      </dgm:t>
    </dgm:pt>
    <dgm:pt modelId="{7D20E480-2459-40F8-94F2-FC3BFAB72B46}" type="sibTrans" cxnId="{4654B59E-622D-46DE-910B-6C91E629757F}">
      <dgm:prSet/>
      <dgm:spPr/>
      <dgm:t>
        <a:bodyPr/>
        <a:lstStyle/>
        <a:p>
          <a:endParaRPr lang="en-GB"/>
        </a:p>
      </dgm:t>
    </dgm:pt>
    <dgm:pt modelId="{22452365-DC9F-4190-9ED3-9577918AACE5}">
      <dgm:prSet phldrT="[Text]"/>
      <dgm:spPr/>
      <dgm:t>
        <a:bodyPr/>
        <a:lstStyle/>
        <a:p>
          <a:endParaRPr lang="en-GB" dirty="0" smtClean="0"/>
        </a:p>
        <a:p>
          <a:r>
            <a:rPr lang="en-GB" dirty="0" smtClean="0"/>
            <a:t>Use colour to link similar types of information</a:t>
          </a:r>
          <a:endParaRPr lang="en-GB" dirty="0"/>
        </a:p>
      </dgm:t>
    </dgm:pt>
    <dgm:pt modelId="{384DB7E6-E089-48FC-99CC-F3C5510DDD3E}" type="parTrans" cxnId="{C14928A7-94CA-41D0-B6DB-09D238E2B433}">
      <dgm:prSet/>
      <dgm:spPr/>
      <dgm:t>
        <a:bodyPr/>
        <a:lstStyle/>
        <a:p>
          <a:endParaRPr lang="en-GB"/>
        </a:p>
      </dgm:t>
    </dgm:pt>
    <dgm:pt modelId="{D1DDE5DC-6C80-4BCC-B810-84DA709FD770}" type="sibTrans" cxnId="{C14928A7-94CA-41D0-B6DB-09D238E2B433}">
      <dgm:prSet/>
      <dgm:spPr/>
      <dgm:t>
        <a:bodyPr/>
        <a:lstStyle/>
        <a:p>
          <a:endParaRPr lang="en-GB"/>
        </a:p>
      </dgm:t>
    </dgm:pt>
    <dgm:pt modelId="{30B36B19-8F07-494A-946A-DAAD429FD625}">
      <dgm:prSet phldrT="[Text]"/>
      <dgm:spPr/>
      <dgm:t>
        <a:bodyPr/>
        <a:lstStyle/>
        <a:p>
          <a:r>
            <a:rPr lang="en-GB" dirty="0" smtClean="0"/>
            <a:t>Use distinctive colours to show differences in data &amp; benchmarks</a:t>
          </a:r>
          <a:endParaRPr lang="en-GB" dirty="0"/>
        </a:p>
      </dgm:t>
    </dgm:pt>
    <dgm:pt modelId="{074D13D9-6179-42C5-BBB1-F6371A0FF511}" type="parTrans" cxnId="{507C17FE-4FE1-401B-A8BF-FA5EC141A9CA}">
      <dgm:prSet/>
      <dgm:spPr/>
      <dgm:t>
        <a:bodyPr/>
        <a:lstStyle/>
        <a:p>
          <a:endParaRPr lang="en-GB"/>
        </a:p>
      </dgm:t>
    </dgm:pt>
    <dgm:pt modelId="{B28E6E96-4951-490E-83D6-8BFFCF422741}" type="sibTrans" cxnId="{507C17FE-4FE1-401B-A8BF-FA5EC141A9CA}">
      <dgm:prSet/>
      <dgm:spPr/>
      <dgm:t>
        <a:bodyPr/>
        <a:lstStyle/>
        <a:p>
          <a:endParaRPr lang="en-GB"/>
        </a:p>
      </dgm:t>
    </dgm:pt>
    <dgm:pt modelId="{4CBC05E5-D908-4FE8-AA93-53CCA07EA035}">
      <dgm:prSet phldrT="[Text]"/>
      <dgm:spPr/>
      <dgm:t>
        <a:bodyPr/>
        <a:lstStyle/>
        <a:p>
          <a:r>
            <a:rPr lang="en-GB" dirty="0" smtClean="0"/>
            <a:t>What’s to be revealed– Patterns, trends, simply data values?</a:t>
          </a:r>
          <a:endParaRPr lang="en-GB" dirty="0"/>
        </a:p>
      </dgm:t>
    </dgm:pt>
    <dgm:pt modelId="{2CCB9F69-78B8-4BF2-BB7C-31084A115CFB}" type="parTrans" cxnId="{A31A5E6B-7F8D-44DB-B432-0B66556DBFDA}">
      <dgm:prSet/>
      <dgm:spPr/>
      <dgm:t>
        <a:bodyPr/>
        <a:lstStyle/>
        <a:p>
          <a:endParaRPr lang="en-GB"/>
        </a:p>
      </dgm:t>
    </dgm:pt>
    <dgm:pt modelId="{EA02328C-675F-4397-BF4A-ED56A65E69A7}" type="sibTrans" cxnId="{A31A5E6B-7F8D-44DB-B432-0B66556DBFDA}">
      <dgm:prSet/>
      <dgm:spPr/>
      <dgm:t>
        <a:bodyPr/>
        <a:lstStyle/>
        <a:p>
          <a:endParaRPr lang="en-GB"/>
        </a:p>
      </dgm:t>
    </dgm:pt>
    <dgm:pt modelId="{C5D84E69-D723-42E5-8BA4-B38748AAE350}" type="pres">
      <dgm:prSet presAssocID="{3410A934-1416-4578-BA81-9BEC476C827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1D9E6C5-A369-4C65-AF42-B88E1B1F148F}" type="pres">
      <dgm:prSet presAssocID="{3410A934-1416-4578-BA81-9BEC476C8275}" presName="matrix" presStyleCnt="0"/>
      <dgm:spPr/>
      <dgm:t>
        <a:bodyPr/>
        <a:lstStyle/>
        <a:p>
          <a:endParaRPr lang="en-GB"/>
        </a:p>
      </dgm:t>
    </dgm:pt>
    <dgm:pt modelId="{2AC355B5-7BBE-484C-9E0A-0536B6EB1515}" type="pres">
      <dgm:prSet presAssocID="{3410A934-1416-4578-BA81-9BEC476C8275}" presName="tile1" presStyleLbl="node1" presStyleIdx="0" presStyleCnt="4"/>
      <dgm:spPr/>
      <dgm:t>
        <a:bodyPr/>
        <a:lstStyle/>
        <a:p>
          <a:endParaRPr lang="en-GB"/>
        </a:p>
      </dgm:t>
    </dgm:pt>
    <dgm:pt modelId="{6EE032C8-4199-4A3C-A70E-64A99830955C}" type="pres">
      <dgm:prSet presAssocID="{3410A934-1416-4578-BA81-9BEC476C827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4CE8ED-B214-49A1-ADB0-146202CC1B33}" type="pres">
      <dgm:prSet presAssocID="{3410A934-1416-4578-BA81-9BEC476C8275}" presName="tile2" presStyleLbl="node1" presStyleIdx="1" presStyleCnt="4"/>
      <dgm:spPr/>
      <dgm:t>
        <a:bodyPr/>
        <a:lstStyle/>
        <a:p>
          <a:endParaRPr lang="en-GB"/>
        </a:p>
      </dgm:t>
    </dgm:pt>
    <dgm:pt modelId="{4A546810-7CF5-4A6A-8CD0-2B79464809FC}" type="pres">
      <dgm:prSet presAssocID="{3410A934-1416-4578-BA81-9BEC476C827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4923A3-FA34-4941-9758-CA02A29328E8}" type="pres">
      <dgm:prSet presAssocID="{3410A934-1416-4578-BA81-9BEC476C8275}" presName="tile3" presStyleLbl="node1" presStyleIdx="2" presStyleCnt="4"/>
      <dgm:spPr/>
      <dgm:t>
        <a:bodyPr/>
        <a:lstStyle/>
        <a:p>
          <a:endParaRPr lang="en-GB"/>
        </a:p>
      </dgm:t>
    </dgm:pt>
    <dgm:pt modelId="{9FD8CB4A-CBBA-41EB-9A90-E372232F9669}" type="pres">
      <dgm:prSet presAssocID="{3410A934-1416-4578-BA81-9BEC476C827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012C6A-788D-4BAB-BC3D-903F93CF434D}" type="pres">
      <dgm:prSet presAssocID="{3410A934-1416-4578-BA81-9BEC476C8275}" presName="tile4" presStyleLbl="node1" presStyleIdx="3" presStyleCnt="4"/>
      <dgm:spPr/>
      <dgm:t>
        <a:bodyPr/>
        <a:lstStyle/>
        <a:p>
          <a:endParaRPr lang="en-GB"/>
        </a:p>
      </dgm:t>
    </dgm:pt>
    <dgm:pt modelId="{051FEE49-96E4-49C8-8669-0964DDFE3D06}" type="pres">
      <dgm:prSet presAssocID="{3410A934-1416-4578-BA81-9BEC476C827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03047B-842F-4907-953E-42C5B353734B}" type="pres">
      <dgm:prSet presAssocID="{3410A934-1416-4578-BA81-9BEC476C8275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091C7B79-F2FA-423C-8497-6677FC206AC7}" type="presOf" srcId="{30B36B19-8F07-494A-946A-DAAD429FD625}" destId="{9FD8CB4A-CBBA-41EB-9A90-E372232F9669}" srcOrd="1" destOrd="0" presId="urn:microsoft.com/office/officeart/2005/8/layout/matrix1"/>
    <dgm:cxn modelId="{4654B59E-622D-46DE-910B-6C91E629757F}" srcId="{E0E343C9-FA30-432E-9E20-2660612C543A}" destId="{4CF2D3F1-58D1-41B6-A81F-71399C6857DD}" srcOrd="0" destOrd="0" parTransId="{7625DB8A-28FB-45A4-B861-D68F7E32EE20}" sibTransId="{7D20E480-2459-40F8-94F2-FC3BFAB72B46}"/>
    <dgm:cxn modelId="{A31A5E6B-7F8D-44DB-B432-0B66556DBFDA}" srcId="{E0E343C9-FA30-432E-9E20-2660612C543A}" destId="{4CBC05E5-D908-4FE8-AA93-53CCA07EA035}" srcOrd="3" destOrd="0" parTransId="{2CCB9F69-78B8-4BF2-BB7C-31084A115CFB}" sibTransId="{EA02328C-675F-4397-BF4A-ED56A65E69A7}"/>
    <dgm:cxn modelId="{53622409-1264-47C4-B658-D32EA41AE404}" type="presOf" srcId="{4CF2D3F1-58D1-41B6-A81F-71399C6857DD}" destId="{6EE032C8-4199-4A3C-A70E-64A99830955C}" srcOrd="1" destOrd="0" presId="urn:microsoft.com/office/officeart/2005/8/layout/matrix1"/>
    <dgm:cxn modelId="{33E4DB9E-7A46-43FD-A349-AFF8166E2817}" type="presOf" srcId="{30B36B19-8F07-494A-946A-DAAD429FD625}" destId="{954923A3-FA34-4941-9758-CA02A29328E8}" srcOrd="0" destOrd="0" presId="urn:microsoft.com/office/officeart/2005/8/layout/matrix1"/>
    <dgm:cxn modelId="{A28ACB2B-B314-4591-B784-2AF70852BD57}" type="presOf" srcId="{4CBC05E5-D908-4FE8-AA93-53CCA07EA035}" destId="{10012C6A-788D-4BAB-BC3D-903F93CF434D}" srcOrd="0" destOrd="0" presId="urn:microsoft.com/office/officeart/2005/8/layout/matrix1"/>
    <dgm:cxn modelId="{3FCD328C-C84B-48C6-B9BA-480A0704458A}" type="presOf" srcId="{E0E343C9-FA30-432E-9E20-2660612C543A}" destId="{DA03047B-842F-4907-953E-42C5B353734B}" srcOrd="0" destOrd="0" presId="urn:microsoft.com/office/officeart/2005/8/layout/matrix1"/>
    <dgm:cxn modelId="{CA661368-2D99-4812-B0BB-E887E4A4210F}" type="presOf" srcId="{4CF2D3F1-58D1-41B6-A81F-71399C6857DD}" destId="{2AC355B5-7BBE-484C-9E0A-0536B6EB1515}" srcOrd="0" destOrd="0" presId="urn:microsoft.com/office/officeart/2005/8/layout/matrix1"/>
    <dgm:cxn modelId="{507C17FE-4FE1-401B-A8BF-FA5EC141A9CA}" srcId="{E0E343C9-FA30-432E-9E20-2660612C543A}" destId="{30B36B19-8F07-494A-946A-DAAD429FD625}" srcOrd="2" destOrd="0" parTransId="{074D13D9-6179-42C5-BBB1-F6371A0FF511}" sibTransId="{B28E6E96-4951-490E-83D6-8BFFCF422741}"/>
    <dgm:cxn modelId="{2E03291E-E147-41ED-8503-E7D26289A34D}" type="presOf" srcId="{4CBC05E5-D908-4FE8-AA93-53CCA07EA035}" destId="{051FEE49-96E4-49C8-8669-0964DDFE3D06}" srcOrd="1" destOrd="0" presId="urn:microsoft.com/office/officeart/2005/8/layout/matrix1"/>
    <dgm:cxn modelId="{F1F26166-78DF-4574-9149-B524B1CC9E19}" type="presOf" srcId="{22452365-DC9F-4190-9ED3-9577918AACE5}" destId="{BB4CE8ED-B214-49A1-ADB0-146202CC1B33}" srcOrd="0" destOrd="0" presId="urn:microsoft.com/office/officeart/2005/8/layout/matrix1"/>
    <dgm:cxn modelId="{83558C73-BA93-4762-8A77-0FE6D109328D}" type="presOf" srcId="{3410A934-1416-4578-BA81-9BEC476C8275}" destId="{C5D84E69-D723-42E5-8BA4-B38748AAE350}" srcOrd="0" destOrd="0" presId="urn:microsoft.com/office/officeart/2005/8/layout/matrix1"/>
    <dgm:cxn modelId="{AAC840A0-5352-42B3-AF46-5A50FFF4B9D7}" srcId="{3410A934-1416-4578-BA81-9BEC476C8275}" destId="{E0E343C9-FA30-432E-9E20-2660612C543A}" srcOrd="0" destOrd="0" parTransId="{16D5B507-1BF2-4D72-994F-CDC7EF226FF1}" sibTransId="{B177E016-93AE-44AD-A04D-C152B1BA52AA}"/>
    <dgm:cxn modelId="{C14928A7-94CA-41D0-B6DB-09D238E2B433}" srcId="{E0E343C9-FA30-432E-9E20-2660612C543A}" destId="{22452365-DC9F-4190-9ED3-9577918AACE5}" srcOrd="1" destOrd="0" parTransId="{384DB7E6-E089-48FC-99CC-F3C5510DDD3E}" sibTransId="{D1DDE5DC-6C80-4BCC-B810-84DA709FD770}"/>
    <dgm:cxn modelId="{16BBECF1-4834-40CB-BD23-FB28696580FF}" type="presOf" srcId="{22452365-DC9F-4190-9ED3-9577918AACE5}" destId="{4A546810-7CF5-4A6A-8CD0-2B79464809FC}" srcOrd="1" destOrd="0" presId="urn:microsoft.com/office/officeart/2005/8/layout/matrix1"/>
    <dgm:cxn modelId="{7B93D6C2-98CF-48CB-A2D8-2CA927D67319}" type="presParOf" srcId="{C5D84E69-D723-42E5-8BA4-B38748AAE350}" destId="{01D9E6C5-A369-4C65-AF42-B88E1B1F148F}" srcOrd="0" destOrd="0" presId="urn:microsoft.com/office/officeart/2005/8/layout/matrix1"/>
    <dgm:cxn modelId="{088F81A8-2BFC-472B-A745-63783E339FA0}" type="presParOf" srcId="{01D9E6C5-A369-4C65-AF42-B88E1B1F148F}" destId="{2AC355B5-7BBE-484C-9E0A-0536B6EB1515}" srcOrd="0" destOrd="0" presId="urn:microsoft.com/office/officeart/2005/8/layout/matrix1"/>
    <dgm:cxn modelId="{A9A148A5-B519-470A-B1CB-6D39F2FEA9C9}" type="presParOf" srcId="{01D9E6C5-A369-4C65-AF42-B88E1B1F148F}" destId="{6EE032C8-4199-4A3C-A70E-64A99830955C}" srcOrd="1" destOrd="0" presId="urn:microsoft.com/office/officeart/2005/8/layout/matrix1"/>
    <dgm:cxn modelId="{5AA2A95B-6DE9-4A37-B2D9-761E6927A2D6}" type="presParOf" srcId="{01D9E6C5-A369-4C65-AF42-B88E1B1F148F}" destId="{BB4CE8ED-B214-49A1-ADB0-146202CC1B33}" srcOrd="2" destOrd="0" presId="urn:microsoft.com/office/officeart/2005/8/layout/matrix1"/>
    <dgm:cxn modelId="{47CB1A02-3292-4A5B-962D-BD0DE6117E1B}" type="presParOf" srcId="{01D9E6C5-A369-4C65-AF42-B88E1B1F148F}" destId="{4A546810-7CF5-4A6A-8CD0-2B79464809FC}" srcOrd="3" destOrd="0" presId="urn:microsoft.com/office/officeart/2005/8/layout/matrix1"/>
    <dgm:cxn modelId="{B26B7B98-F071-4AE9-B393-D41D921BBFE6}" type="presParOf" srcId="{01D9E6C5-A369-4C65-AF42-B88E1B1F148F}" destId="{954923A3-FA34-4941-9758-CA02A29328E8}" srcOrd="4" destOrd="0" presId="urn:microsoft.com/office/officeart/2005/8/layout/matrix1"/>
    <dgm:cxn modelId="{00CB1E54-0728-40A8-B32B-8C5E3D86D7BB}" type="presParOf" srcId="{01D9E6C5-A369-4C65-AF42-B88E1B1F148F}" destId="{9FD8CB4A-CBBA-41EB-9A90-E372232F9669}" srcOrd="5" destOrd="0" presId="urn:microsoft.com/office/officeart/2005/8/layout/matrix1"/>
    <dgm:cxn modelId="{C30315E0-4E2C-40B4-9CDC-B1B4C1AF825E}" type="presParOf" srcId="{01D9E6C5-A369-4C65-AF42-B88E1B1F148F}" destId="{10012C6A-788D-4BAB-BC3D-903F93CF434D}" srcOrd="6" destOrd="0" presId="urn:microsoft.com/office/officeart/2005/8/layout/matrix1"/>
    <dgm:cxn modelId="{212ADF0F-B1B7-4ED9-8EEB-7F24A44F7E03}" type="presParOf" srcId="{01D9E6C5-A369-4C65-AF42-B88E1B1F148F}" destId="{051FEE49-96E4-49C8-8669-0964DDFE3D06}" srcOrd="7" destOrd="0" presId="urn:microsoft.com/office/officeart/2005/8/layout/matrix1"/>
    <dgm:cxn modelId="{ED3DA081-B687-4DFD-A439-883C76287392}" type="presParOf" srcId="{C5D84E69-D723-42E5-8BA4-B38748AAE350}" destId="{DA03047B-842F-4907-953E-42C5B353734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CC42BD-21C4-4783-B712-6C7897971E04}" type="doc">
      <dgm:prSet loTypeId="urn:microsoft.com/office/officeart/2005/8/layout/bProcess3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54BBEAAD-5051-426B-A4AD-7E14CD8D0BAA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 smtClean="0"/>
            <a:t>What </a:t>
          </a:r>
          <a:r>
            <a:rPr lang="en-GB" i="1" dirty="0" smtClean="0"/>
            <a:t>specific </a:t>
          </a:r>
          <a:r>
            <a:rPr lang="en-GB" i="0" dirty="0" smtClean="0"/>
            <a:t>questions do you want to answer?</a:t>
          </a:r>
          <a:endParaRPr lang="en-GB" dirty="0"/>
        </a:p>
      </dgm:t>
    </dgm:pt>
    <dgm:pt modelId="{630239ED-AAD9-4A7E-9EDF-5AA15F678D17}" type="parTrans" cxnId="{71A41BE0-2DB2-453B-A7F8-5CAAE9C52629}">
      <dgm:prSet/>
      <dgm:spPr/>
      <dgm:t>
        <a:bodyPr/>
        <a:lstStyle/>
        <a:p>
          <a:endParaRPr lang="en-GB"/>
        </a:p>
      </dgm:t>
    </dgm:pt>
    <dgm:pt modelId="{C13586CC-3658-4CA1-B835-DBA72BDB4964}" type="sibTrans" cxnId="{71A41BE0-2DB2-453B-A7F8-5CAAE9C52629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>
        <a:ln>
          <a:tailEnd type="stealth"/>
        </a:ln>
      </dgm:spPr>
      <dgm:t>
        <a:bodyPr/>
        <a:lstStyle/>
        <a:p>
          <a:endParaRPr lang="en-GB" dirty="0"/>
        </a:p>
      </dgm:t>
    </dgm:pt>
    <dgm:pt modelId="{FDC2C119-348E-49B5-AE28-B61DEE2CFC2C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 smtClean="0"/>
            <a:t>Which data are available to answer your question(s)</a:t>
          </a:r>
          <a:endParaRPr lang="en-GB" dirty="0"/>
        </a:p>
      </dgm:t>
    </dgm:pt>
    <dgm:pt modelId="{09F21617-21E3-4421-81AD-BF72868E22DE}" type="parTrans" cxnId="{F2EB8B9D-6567-44A6-8756-B18181E35F9A}">
      <dgm:prSet/>
      <dgm:spPr/>
      <dgm:t>
        <a:bodyPr/>
        <a:lstStyle/>
        <a:p>
          <a:endParaRPr lang="en-GB"/>
        </a:p>
      </dgm:t>
    </dgm:pt>
    <dgm:pt modelId="{447FD4BC-1F4C-4EC0-A02B-58A37FAF8D87}" type="sibTrans" cxnId="{F2EB8B9D-6567-44A6-8756-B18181E35F9A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>
        <a:ln>
          <a:tailEnd type="stealth"/>
        </a:ln>
      </dgm:spPr>
      <dgm:t>
        <a:bodyPr/>
        <a:lstStyle/>
        <a:p>
          <a:endParaRPr lang="en-GB" dirty="0"/>
        </a:p>
      </dgm:t>
    </dgm:pt>
    <dgm:pt modelId="{03152328-6F82-462C-ABC1-422305804529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 smtClean="0"/>
            <a:t>What are the limitations of  the data?</a:t>
          </a:r>
          <a:endParaRPr lang="en-GB" dirty="0"/>
        </a:p>
      </dgm:t>
    </dgm:pt>
    <dgm:pt modelId="{6F5B64FB-9567-4127-A339-F838A77AF8A3}" type="parTrans" cxnId="{5F6652F1-E03B-44F0-AB69-0224962EACEE}">
      <dgm:prSet/>
      <dgm:spPr/>
      <dgm:t>
        <a:bodyPr/>
        <a:lstStyle/>
        <a:p>
          <a:endParaRPr lang="en-GB"/>
        </a:p>
      </dgm:t>
    </dgm:pt>
    <dgm:pt modelId="{4CAB6B17-B94B-4B32-810E-F430642C831F}" type="sibTrans" cxnId="{5F6652F1-E03B-44F0-AB69-0224962EACEE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>
        <a:ln>
          <a:tailEnd type="stealth"/>
        </a:ln>
      </dgm:spPr>
      <dgm:t>
        <a:bodyPr/>
        <a:lstStyle/>
        <a:p>
          <a:endParaRPr lang="en-GB" dirty="0"/>
        </a:p>
      </dgm:t>
    </dgm:pt>
    <dgm:pt modelId="{D9BF12D4-A9F4-49F6-8476-61C389AB1FA7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 smtClean="0"/>
            <a:t>Benchmark?        Are comparable datasets available? </a:t>
          </a:r>
          <a:endParaRPr lang="en-GB" dirty="0"/>
        </a:p>
      </dgm:t>
    </dgm:pt>
    <dgm:pt modelId="{FF88F979-6A5C-47D2-93E6-59AC5CB6A5EE}" type="parTrans" cxnId="{08D99F3B-B1C3-42A2-82CF-63D7E028C19A}">
      <dgm:prSet/>
      <dgm:spPr/>
      <dgm:t>
        <a:bodyPr/>
        <a:lstStyle/>
        <a:p>
          <a:endParaRPr lang="en-GB"/>
        </a:p>
      </dgm:t>
    </dgm:pt>
    <dgm:pt modelId="{96A40ACE-C893-477E-BE35-866D01432588}" type="sibTrans" cxnId="{08D99F3B-B1C3-42A2-82CF-63D7E028C19A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>
        <a:ln>
          <a:tailEnd type="stealth"/>
        </a:ln>
      </dgm:spPr>
      <dgm:t>
        <a:bodyPr/>
        <a:lstStyle/>
        <a:p>
          <a:endParaRPr lang="en-GB" dirty="0"/>
        </a:p>
      </dgm:t>
    </dgm:pt>
    <dgm:pt modelId="{E3CE50B1-CCB0-4118-A023-207C91DD1CBB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 smtClean="0"/>
            <a:t>How should the data best be presented?</a:t>
          </a:r>
          <a:endParaRPr lang="en-GB" dirty="0"/>
        </a:p>
      </dgm:t>
    </dgm:pt>
    <dgm:pt modelId="{2B20B01B-1F35-405A-9281-2BD88FBD6A29}" type="parTrans" cxnId="{B9F6439B-C5A5-47BB-B98E-462A6F3FB48E}">
      <dgm:prSet/>
      <dgm:spPr/>
      <dgm:t>
        <a:bodyPr/>
        <a:lstStyle/>
        <a:p>
          <a:endParaRPr lang="en-GB"/>
        </a:p>
      </dgm:t>
    </dgm:pt>
    <dgm:pt modelId="{2A99615F-1823-4F61-B07C-7E0249DD65AC}" type="sibTrans" cxnId="{B9F6439B-C5A5-47BB-B98E-462A6F3FB48E}">
      <dgm:prSet/>
      <dgm:spPr/>
      <dgm:t>
        <a:bodyPr/>
        <a:lstStyle/>
        <a:p>
          <a:endParaRPr lang="en-GB"/>
        </a:p>
      </dgm:t>
    </dgm:pt>
    <dgm:pt modelId="{D43E4F09-759D-4E59-97FD-FF2F12117F19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 smtClean="0"/>
            <a:t>What activity do you want to better understand</a:t>
          </a:r>
          <a:endParaRPr lang="en-GB" dirty="0"/>
        </a:p>
      </dgm:t>
    </dgm:pt>
    <dgm:pt modelId="{EEB2CC32-F4DC-4337-B3C5-0C9176D9B1D1}" type="parTrans" cxnId="{ADDCF917-9491-449C-9AB6-D6C0605DEF55}">
      <dgm:prSet/>
      <dgm:spPr/>
      <dgm:t>
        <a:bodyPr/>
        <a:lstStyle/>
        <a:p>
          <a:endParaRPr lang="en-GB"/>
        </a:p>
      </dgm:t>
    </dgm:pt>
    <dgm:pt modelId="{C4CAEF67-9F61-4762-855E-1E80FCA5A4CB}" type="sibTrans" cxnId="{ADDCF917-9491-449C-9AB6-D6C0605DEF55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>
        <a:ln>
          <a:headEnd type="none"/>
          <a:tailEnd type="stealth"/>
        </a:ln>
      </dgm:spPr>
      <dgm:t>
        <a:bodyPr/>
        <a:lstStyle/>
        <a:p>
          <a:endParaRPr lang="en-GB" dirty="0"/>
        </a:p>
      </dgm:t>
    </dgm:pt>
    <dgm:pt modelId="{DBA1A05F-8B00-4044-BED1-FFE4AF66B32C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 smtClean="0"/>
            <a:t>Who’s the report for?</a:t>
          </a:r>
          <a:endParaRPr lang="en-GB" dirty="0"/>
        </a:p>
      </dgm:t>
    </dgm:pt>
    <dgm:pt modelId="{87334D4D-0A71-4341-B0D5-BB41E98401B1}" type="parTrans" cxnId="{E1FAE15D-1666-48EE-A5E6-3B1F467CE954}">
      <dgm:prSet/>
      <dgm:spPr/>
      <dgm:t>
        <a:bodyPr/>
        <a:lstStyle/>
        <a:p>
          <a:endParaRPr lang="en-GB"/>
        </a:p>
      </dgm:t>
    </dgm:pt>
    <dgm:pt modelId="{BC4E9659-71AC-45E3-B508-E6BF63B9388B}" type="sibTrans" cxnId="{E1FAE15D-1666-48EE-A5E6-3B1F467CE954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>
        <a:ln>
          <a:tailEnd type="stealth"/>
        </a:ln>
      </dgm:spPr>
      <dgm:t>
        <a:bodyPr/>
        <a:lstStyle/>
        <a:p>
          <a:endParaRPr lang="en-GB" dirty="0"/>
        </a:p>
      </dgm:t>
    </dgm:pt>
    <dgm:pt modelId="{1C938928-AE62-4E95-9008-BCBAB5F32A1C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 smtClean="0"/>
            <a:t>Is history &amp; trajectory important?</a:t>
          </a:r>
          <a:endParaRPr lang="en-GB" dirty="0"/>
        </a:p>
      </dgm:t>
    </dgm:pt>
    <dgm:pt modelId="{67E00B9A-E9D8-4BD4-B48D-E73816F5F24F}" type="parTrans" cxnId="{E6DF7190-99BE-4BA0-B4CC-5E8CF2EB6E75}">
      <dgm:prSet/>
      <dgm:spPr/>
      <dgm:t>
        <a:bodyPr/>
        <a:lstStyle/>
        <a:p>
          <a:endParaRPr lang="en-GB"/>
        </a:p>
      </dgm:t>
    </dgm:pt>
    <dgm:pt modelId="{FBB05865-67A6-405D-8180-3C65F4C9D61A}" type="sibTrans" cxnId="{E6DF7190-99BE-4BA0-B4CC-5E8CF2EB6E75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>
        <a:ln>
          <a:tailEnd type="stealth"/>
        </a:ln>
      </dgm:spPr>
      <dgm:t>
        <a:bodyPr/>
        <a:lstStyle/>
        <a:p>
          <a:endParaRPr lang="en-GB" dirty="0"/>
        </a:p>
      </dgm:t>
    </dgm:pt>
    <dgm:pt modelId="{3590796C-D40A-42AC-9899-40B91A3EEFC7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 smtClean="0"/>
            <a:t>Should I collect new data, what’s the benefit?</a:t>
          </a:r>
          <a:endParaRPr lang="en-GB" dirty="0"/>
        </a:p>
      </dgm:t>
    </dgm:pt>
    <dgm:pt modelId="{A8F164CB-3A91-49A2-8662-DE2A118ED605}" type="parTrans" cxnId="{E71D99DE-C743-4F8B-83EC-188B895535C6}">
      <dgm:prSet/>
      <dgm:spPr/>
      <dgm:t>
        <a:bodyPr/>
        <a:lstStyle/>
        <a:p>
          <a:endParaRPr lang="en-GB"/>
        </a:p>
      </dgm:t>
    </dgm:pt>
    <dgm:pt modelId="{2A5F3770-6CB3-4E0D-AB47-5871757A99FA}" type="sibTrans" cxnId="{E71D99DE-C743-4F8B-83EC-188B895535C6}">
      <dgm:prSet/>
      <dgm:spPr>
        <a:ln w="38100">
          <a:solidFill>
            <a:srgbClr val="C00000"/>
          </a:solidFill>
          <a:headEnd type="none"/>
          <a:tailEnd type="stealth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GB"/>
        </a:p>
      </dgm:t>
    </dgm:pt>
    <dgm:pt modelId="{5C569BE7-6EF2-4835-BDD9-0B42BC4022EB}" type="pres">
      <dgm:prSet presAssocID="{D1CC42BD-21C4-4783-B712-6C7897971E0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3E8D1F1-D9D7-464A-AC3E-12E2E38C1E7B}" type="pres">
      <dgm:prSet presAssocID="{D43E4F09-759D-4E59-97FD-FF2F12117F19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A5BF7F-40F4-4ACA-8B43-55F1D40F67B4}" type="pres">
      <dgm:prSet presAssocID="{C4CAEF67-9F61-4762-855E-1E80FCA5A4CB}" presName="sibTrans" presStyleLbl="sibTrans1D1" presStyleIdx="0" presStyleCnt="8"/>
      <dgm:spPr/>
      <dgm:t>
        <a:bodyPr/>
        <a:lstStyle/>
        <a:p>
          <a:endParaRPr lang="en-GB"/>
        </a:p>
      </dgm:t>
    </dgm:pt>
    <dgm:pt modelId="{4442E8DB-24D6-42B6-8A38-8D2E0CB56BC5}" type="pres">
      <dgm:prSet presAssocID="{C4CAEF67-9F61-4762-855E-1E80FCA5A4CB}" presName="connectorText" presStyleLbl="sibTrans1D1" presStyleIdx="0" presStyleCnt="8"/>
      <dgm:spPr/>
      <dgm:t>
        <a:bodyPr/>
        <a:lstStyle/>
        <a:p>
          <a:endParaRPr lang="en-GB"/>
        </a:p>
      </dgm:t>
    </dgm:pt>
    <dgm:pt modelId="{E934B320-4DCC-464B-9FD9-A656FF96BB9E}" type="pres">
      <dgm:prSet presAssocID="{54BBEAAD-5051-426B-A4AD-7E14CD8D0BAA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3BB798-3144-453E-B2DA-4FADDC25AE70}" type="pres">
      <dgm:prSet presAssocID="{C13586CC-3658-4CA1-B835-DBA72BDB4964}" presName="sibTrans" presStyleLbl="sibTrans1D1" presStyleIdx="1" presStyleCnt="8"/>
      <dgm:spPr/>
      <dgm:t>
        <a:bodyPr/>
        <a:lstStyle/>
        <a:p>
          <a:endParaRPr lang="en-GB"/>
        </a:p>
      </dgm:t>
    </dgm:pt>
    <dgm:pt modelId="{6ECEF3B7-F993-4EB5-8CD2-B6076508DCA2}" type="pres">
      <dgm:prSet presAssocID="{C13586CC-3658-4CA1-B835-DBA72BDB4964}" presName="connectorText" presStyleLbl="sibTrans1D1" presStyleIdx="1" presStyleCnt="8"/>
      <dgm:spPr/>
      <dgm:t>
        <a:bodyPr/>
        <a:lstStyle/>
        <a:p>
          <a:endParaRPr lang="en-GB"/>
        </a:p>
      </dgm:t>
    </dgm:pt>
    <dgm:pt modelId="{8A249BEA-59ED-433E-8178-CE89F8D30803}" type="pres">
      <dgm:prSet presAssocID="{DBA1A05F-8B00-4044-BED1-FFE4AF66B32C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5D3E8A-1ECC-4CE7-AA59-291A17FE90F7}" type="pres">
      <dgm:prSet presAssocID="{BC4E9659-71AC-45E3-B508-E6BF63B9388B}" presName="sibTrans" presStyleLbl="sibTrans1D1" presStyleIdx="2" presStyleCnt="8"/>
      <dgm:spPr/>
      <dgm:t>
        <a:bodyPr/>
        <a:lstStyle/>
        <a:p>
          <a:endParaRPr lang="en-GB"/>
        </a:p>
      </dgm:t>
    </dgm:pt>
    <dgm:pt modelId="{B1D2E9BE-36BA-48D8-BCD8-DB7C22EBB91C}" type="pres">
      <dgm:prSet presAssocID="{BC4E9659-71AC-45E3-B508-E6BF63B9388B}" presName="connectorText" presStyleLbl="sibTrans1D1" presStyleIdx="2" presStyleCnt="8"/>
      <dgm:spPr/>
      <dgm:t>
        <a:bodyPr/>
        <a:lstStyle/>
        <a:p>
          <a:endParaRPr lang="en-GB"/>
        </a:p>
      </dgm:t>
    </dgm:pt>
    <dgm:pt modelId="{21F4BA69-BBFE-4536-B0CE-44BDBFCD2B88}" type="pres">
      <dgm:prSet presAssocID="{FDC2C119-348E-49B5-AE28-B61DEE2CFC2C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4447BA-7D9B-45C7-80FE-902DCEF796D9}" type="pres">
      <dgm:prSet presAssocID="{447FD4BC-1F4C-4EC0-A02B-58A37FAF8D87}" presName="sibTrans" presStyleLbl="sibTrans1D1" presStyleIdx="3" presStyleCnt="8"/>
      <dgm:spPr/>
      <dgm:t>
        <a:bodyPr/>
        <a:lstStyle/>
        <a:p>
          <a:endParaRPr lang="en-GB"/>
        </a:p>
      </dgm:t>
    </dgm:pt>
    <dgm:pt modelId="{F643FE3D-8F92-4073-AA65-E880C8E8EA4B}" type="pres">
      <dgm:prSet presAssocID="{447FD4BC-1F4C-4EC0-A02B-58A37FAF8D87}" presName="connectorText" presStyleLbl="sibTrans1D1" presStyleIdx="3" presStyleCnt="8"/>
      <dgm:spPr/>
      <dgm:t>
        <a:bodyPr/>
        <a:lstStyle/>
        <a:p>
          <a:endParaRPr lang="en-GB"/>
        </a:p>
      </dgm:t>
    </dgm:pt>
    <dgm:pt modelId="{C394D9F7-B9F4-4D77-A074-3E7C493DDCBF}" type="pres">
      <dgm:prSet presAssocID="{3590796C-D40A-42AC-9899-40B91A3EEFC7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97E3D9C-838E-4834-919A-9B5F8009C74B}" type="pres">
      <dgm:prSet presAssocID="{2A5F3770-6CB3-4E0D-AB47-5871757A99FA}" presName="sibTrans" presStyleLbl="sibTrans1D1" presStyleIdx="4" presStyleCnt="8"/>
      <dgm:spPr/>
      <dgm:t>
        <a:bodyPr/>
        <a:lstStyle/>
        <a:p>
          <a:endParaRPr lang="en-GB"/>
        </a:p>
      </dgm:t>
    </dgm:pt>
    <dgm:pt modelId="{B3358AB7-4872-424F-A716-E2BB332D7914}" type="pres">
      <dgm:prSet presAssocID="{2A5F3770-6CB3-4E0D-AB47-5871757A99FA}" presName="connectorText" presStyleLbl="sibTrans1D1" presStyleIdx="4" presStyleCnt="8"/>
      <dgm:spPr/>
      <dgm:t>
        <a:bodyPr/>
        <a:lstStyle/>
        <a:p>
          <a:endParaRPr lang="en-GB"/>
        </a:p>
      </dgm:t>
    </dgm:pt>
    <dgm:pt modelId="{1CD04B1D-B51A-4391-A698-C652C64F1357}" type="pres">
      <dgm:prSet presAssocID="{03152328-6F82-462C-ABC1-422305804529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077D00-40FC-4D35-805A-F9471DA3EE38}" type="pres">
      <dgm:prSet presAssocID="{4CAB6B17-B94B-4B32-810E-F430642C831F}" presName="sibTrans" presStyleLbl="sibTrans1D1" presStyleIdx="5" presStyleCnt="8"/>
      <dgm:spPr/>
      <dgm:t>
        <a:bodyPr/>
        <a:lstStyle/>
        <a:p>
          <a:endParaRPr lang="en-GB"/>
        </a:p>
      </dgm:t>
    </dgm:pt>
    <dgm:pt modelId="{BBE1C1CF-6668-4BA4-B3B7-DBBE242FCA4A}" type="pres">
      <dgm:prSet presAssocID="{4CAB6B17-B94B-4B32-810E-F430642C831F}" presName="connectorText" presStyleLbl="sibTrans1D1" presStyleIdx="5" presStyleCnt="8"/>
      <dgm:spPr/>
      <dgm:t>
        <a:bodyPr/>
        <a:lstStyle/>
        <a:p>
          <a:endParaRPr lang="en-GB"/>
        </a:p>
      </dgm:t>
    </dgm:pt>
    <dgm:pt modelId="{391AD525-1A6F-4232-B17A-A148CD185E49}" type="pres">
      <dgm:prSet presAssocID="{D9BF12D4-A9F4-49F6-8476-61C389AB1FA7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B44CFC-A0C9-4820-A879-C791E9D1B133}" type="pres">
      <dgm:prSet presAssocID="{96A40ACE-C893-477E-BE35-866D01432588}" presName="sibTrans" presStyleLbl="sibTrans1D1" presStyleIdx="6" presStyleCnt="8"/>
      <dgm:spPr/>
      <dgm:t>
        <a:bodyPr/>
        <a:lstStyle/>
        <a:p>
          <a:endParaRPr lang="en-GB"/>
        </a:p>
      </dgm:t>
    </dgm:pt>
    <dgm:pt modelId="{9D92100E-A955-4621-A486-F473BF01B22A}" type="pres">
      <dgm:prSet presAssocID="{96A40ACE-C893-477E-BE35-866D01432588}" presName="connectorText" presStyleLbl="sibTrans1D1" presStyleIdx="6" presStyleCnt="8"/>
      <dgm:spPr/>
      <dgm:t>
        <a:bodyPr/>
        <a:lstStyle/>
        <a:p>
          <a:endParaRPr lang="en-GB"/>
        </a:p>
      </dgm:t>
    </dgm:pt>
    <dgm:pt modelId="{A3E72D3B-5E92-4F4A-A223-F4382EE03D6C}" type="pres">
      <dgm:prSet presAssocID="{1C938928-AE62-4E95-9008-BCBAB5F32A1C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4F4AF91-7C6C-485F-8B93-83CDB49255B5}" type="pres">
      <dgm:prSet presAssocID="{FBB05865-67A6-405D-8180-3C65F4C9D61A}" presName="sibTrans" presStyleLbl="sibTrans1D1" presStyleIdx="7" presStyleCnt="8"/>
      <dgm:spPr/>
      <dgm:t>
        <a:bodyPr/>
        <a:lstStyle/>
        <a:p>
          <a:endParaRPr lang="en-GB"/>
        </a:p>
      </dgm:t>
    </dgm:pt>
    <dgm:pt modelId="{D202E52D-EDFB-42BA-BC22-55E62EDBE7EA}" type="pres">
      <dgm:prSet presAssocID="{FBB05865-67A6-405D-8180-3C65F4C9D61A}" presName="connectorText" presStyleLbl="sibTrans1D1" presStyleIdx="7" presStyleCnt="8"/>
      <dgm:spPr/>
      <dgm:t>
        <a:bodyPr/>
        <a:lstStyle/>
        <a:p>
          <a:endParaRPr lang="en-GB"/>
        </a:p>
      </dgm:t>
    </dgm:pt>
    <dgm:pt modelId="{E4F8DBE7-B7F5-4EB3-B445-40BACDD8C738}" type="pres">
      <dgm:prSet presAssocID="{E3CE50B1-CCB0-4118-A023-207C91DD1CB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5870401-8F85-413F-B46F-74312D164FB0}" type="presOf" srcId="{03152328-6F82-462C-ABC1-422305804529}" destId="{1CD04B1D-B51A-4391-A698-C652C64F1357}" srcOrd="0" destOrd="0" presId="urn:microsoft.com/office/officeart/2005/8/layout/bProcess3"/>
    <dgm:cxn modelId="{F2EB8B9D-6567-44A6-8756-B18181E35F9A}" srcId="{D1CC42BD-21C4-4783-B712-6C7897971E04}" destId="{FDC2C119-348E-49B5-AE28-B61DEE2CFC2C}" srcOrd="3" destOrd="0" parTransId="{09F21617-21E3-4421-81AD-BF72868E22DE}" sibTransId="{447FD4BC-1F4C-4EC0-A02B-58A37FAF8D87}"/>
    <dgm:cxn modelId="{A771BBB9-9BFE-4E77-A52F-7D50F928BE94}" type="presOf" srcId="{C4CAEF67-9F61-4762-855E-1E80FCA5A4CB}" destId="{6EA5BF7F-40F4-4ACA-8B43-55F1D40F67B4}" srcOrd="0" destOrd="0" presId="urn:microsoft.com/office/officeart/2005/8/layout/bProcess3"/>
    <dgm:cxn modelId="{DF7F6DFD-D925-440E-BFE8-77C678C25F7B}" type="presOf" srcId="{FBB05865-67A6-405D-8180-3C65F4C9D61A}" destId="{D202E52D-EDFB-42BA-BC22-55E62EDBE7EA}" srcOrd="1" destOrd="0" presId="urn:microsoft.com/office/officeart/2005/8/layout/bProcess3"/>
    <dgm:cxn modelId="{7E2587CE-BFA3-43F6-B9F3-E07B98033A63}" type="presOf" srcId="{C13586CC-3658-4CA1-B835-DBA72BDB4964}" destId="{AD3BB798-3144-453E-B2DA-4FADDC25AE70}" srcOrd="0" destOrd="0" presId="urn:microsoft.com/office/officeart/2005/8/layout/bProcess3"/>
    <dgm:cxn modelId="{C7E27F50-68B3-48F5-AD9F-257EDABFEF45}" type="presOf" srcId="{96A40ACE-C893-477E-BE35-866D01432588}" destId="{9D92100E-A955-4621-A486-F473BF01B22A}" srcOrd="1" destOrd="0" presId="urn:microsoft.com/office/officeart/2005/8/layout/bProcess3"/>
    <dgm:cxn modelId="{4DD117B2-F33B-4959-A465-489075BAE433}" type="presOf" srcId="{C4CAEF67-9F61-4762-855E-1E80FCA5A4CB}" destId="{4442E8DB-24D6-42B6-8A38-8D2E0CB56BC5}" srcOrd="1" destOrd="0" presId="urn:microsoft.com/office/officeart/2005/8/layout/bProcess3"/>
    <dgm:cxn modelId="{7B43F407-6BAF-4A4C-9720-CFC58BD7E4EF}" type="presOf" srcId="{2A5F3770-6CB3-4E0D-AB47-5871757A99FA}" destId="{B3358AB7-4872-424F-A716-E2BB332D7914}" srcOrd="1" destOrd="0" presId="urn:microsoft.com/office/officeart/2005/8/layout/bProcess3"/>
    <dgm:cxn modelId="{3C175E5A-55C9-486B-A7D2-6B351B4D2479}" type="presOf" srcId="{D43E4F09-759D-4E59-97FD-FF2F12117F19}" destId="{B3E8D1F1-D9D7-464A-AC3E-12E2E38C1E7B}" srcOrd="0" destOrd="0" presId="urn:microsoft.com/office/officeart/2005/8/layout/bProcess3"/>
    <dgm:cxn modelId="{79BB6A9F-256B-4E89-AEF5-7E662E644179}" type="presOf" srcId="{DBA1A05F-8B00-4044-BED1-FFE4AF66B32C}" destId="{8A249BEA-59ED-433E-8178-CE89F8D30803}" srcOrd="0" destOrd="0" presId="urn:microsoft.com/office/officeart/2005/8/layout/bProcess3"/>
    <dgm:cxn modelId="{6BA09F7A-F2DE-46DB-8CD5-A37213012E66}" type="presOf" srcId="{C13586CC-3658-4CA1-B835-DBA72BDB4964}" destId="{6ECEF3B7-F993-4EB5-8CD2-B6076508DCA2}" srcOrd="1" destOrd="0" presId="urn:microsoft.com/office/officeart/2005/8/layout/bProcess3"/>
    <dgm:cxn modelId="{9EFF7A6C-D4F6-4AD5-B655-92C02279614A}" type="presOf" srcId="{D1CC42BD-21C4-4783-B712-6C7897971E04}" destId="{5C569BE7-6EF2-4835-BDD9-0B42BC4022EB}" srcOrd="0" destOrd="0" presId="urn:microsoft.com/office/officeart/2005/8/layout/bProcess3"/>
    <dgm:cxn modelId="{B9F6439B-C5A5-47BB-B98E-462A6F3FB48E}" srcId="{D1CC42BD-21C4-4783-B712-6C7897971E04}" destId="{E3CE50B1-CCB0-4118-A023-207C91DD1CBB}" srcOrd="8" destOrd="0" parTransId="{2B20B01B-1F35-405A-9281-2BD88FBD6A29}" sibTransId="{2A99615F-1823-4F61-B07C-7E0249DD65AC}"/>
    <dgm:cxn modelId="{0204C1B9-ED8C-498F-83F5-7B0C662D7F7A}" type="presOf" srcId="{BC4E9659-71AC-45E3-B508-E6BF63B9388B}" destId="{A05D3E8A-1ECC-4CE7-AA59-291A17FE90F7}" srcOrd="0" destOrd="0" presId="urn:microsoft.com/office/officeart/2005/8/layout/bProcess3"/>
    <dgm:cxn modelId="{A9FDF2D4-BA07-482B-87F6-F23BD05BD31A}" type="presOf" srcId="{E3CE50B1-CCB0-4118-A023-207C91DD1CBB}" destId="{E4F8DBE7-B7F5-4EB3-B445-40BACDD8C738}" srcOrd="0" destOrd="0" presId="urn:microsoft.com/office/officeart/2005/8/layout/bProcess3"/>
    <dgm:cxn modelId="{D06DCBC9-DF1E-4559-8FB8-A93328EA2772}" type="presOf" srcId="{54BBEAAD-5051-426B-A4AD-7E14CD8D0BAA}" destId="{E934B320-4DCC-464B-9FD9-A656FF96BB9E}" srcOrd="0" destOrd="0" presId="urn:microsoft.com/office/officeart/2005/8/layout/bProcess3"/>
    <dgm:cxn modelId="{10264F86-BA59-42DE-9A51-E6FBC4FD4360}" type="presOf" srcId="{FBB05865-67A6-405D-8180-3C65F4C9D61A}" destId="{34F4AF91-7C6C-485F-8B93-83CDB49255B5}" srcOrd="0" destOrd="0" presId="urn:microsoft.com/office/officeart/2005/8/layout/bProcess3"/>
    <dgm:cxn modelId="{5035DEEF-613F-409A-8503-5CD4D2EAF897}" type="presOf" srcId="{2A5F3770-6CB3-4E0D-AB47-5871757A99FA}" destId="{A97E3D9C-838E-4834-919A-9B5F8009C74B}" srcOrd="0" destOrd="0" presId="urn:microsoft.com/office/officeart/2005/8/layout/bProcess3"/>
    <dgm:cxn modelId="{D1019564-0EE8-4737-A9C0-CBE3D155E13C}" type="presOf" srcId="{FDC2C119-348E-49B5-AE28-B61DEE2CFC2C}" destId="{21F4BA69-BBFE-4536-B0CE-44BDBFCD2B88}" srcOrd="0" destOrd="0" presId="urn:microsoft.com/office/officeart/2005/8/layout/bProcess3"/>
    <dgm:cxn modelId="{5A06BE71-FEF9-4E42-BD40-E256E2C6C6C9}" type="presOf" srcId="{D9BF12D4-A9F4-49F6-8476-61C389AB1FA7}" destId="{391AD525-1A6F-4232-B17A-A148CD185E49}" srcOrd="0" destOrd="0" presId="urn:microsoft.com/office/officeart/2005/8/layout/bProcess3"/>
    <dgm:cxn modelId="{2DBC62F1-EAB3-4B6E-9B8E-FB76F1133747}" type="presOf" srcId="{BC4E9659-71AC-45E3-B508-E6BF63B9388B}" destId="{B1D2E9BE-36BA-48D8-BCD8-DB7C22EBB91C}" srcOrd="1" destOrd="0" presId="urn:microsoft.com/office/officeart/2005/8/layout/bProcess3"/>
    <dgm:cxn modelId="{395BBED4-7D10-4CD1-BF7E-C939A78798D8}" type="presOf" srcId="{96A40ACE-C893-477E-BE35-866D01432588}" destId="{20B44CFC-A0C9-4820-A879-C791E9D1B133}" srcOrd="0" destOrd="0" presId="urn:microsoft.com/office/officeart/2005/8/layout/bProcess3"/>
    <dgm:cxn modelId="{7319771E-F8DE-43CB-8395-3ABD37CE6EDF}" type="presOf" srcId="{4CAB6B17-B94B-4B32-810E-F430642C831F}" destId="{B8077D00-40FC-4D35-805A-F9471DA3EE38}" srcOrd="0" destOrd="0" presId="urn:microsoft.com/office/officeart/2005/8/layout/bProcess3"/>
    <dgm:cxn modelId="{EBBDF9C7-B6F5-4B01-8D7B-21358EBF67D8}" type="presOf" srcId="{1C938928-AE62-4E95-9008-BCBAB5F32A1C}" destId="{A3E72D3B-5E92-4F4A-A223-F4382EE03D6C}" srcOrd="0" destOrd="0" presId="urn:microsoft.com/office/officeart/2005/8/layout/bProcess3"/>
    <dgm:cxn modelId="{084F742A-BB58-485A-BC58-229175862C3E}" type="presOf" srcId="{3590796C-D40A-42AC-9899-40B91A3EEFC7}" destId="{C394D9F7-B9F4-4D77-A074-3E7C493DDCBF}" srcOrd="0" destOrd="0" presId="urn:microsoft.com/office/officeart/2005/8/layout/bProcess3"/>
    <dgm:cxn modelId="{E71D99DE-C743-4F8B-83EC-188B895535C6}" srcId="{D1CC42BD-21C4-4783-B712-6C7897971E04}" destId="{3590796C-D40A-42AC-9899-40B91A3EEFC7}" srcOrd="4" destOrd="0" parTransId="{A8F164CB-3A91-49A2-8662-DE2A118ED605}" sibTransId="{2A5F3770-6CB3-4E0D-AB47-5871757A99FA}"/>
    <dgm:cxn modelId="{71A41BE0-2DB2-453B-A7F8-5CAAE9C52629}" srcId="{D1CC42BD-21C4-4783-B712-6C7897971E04}" destId="{54BBEAAD-5051-426B-A4AD-7E14CD8D0BAA}" srcOrd="1" destOrd="0" parTransId="{630239ED-AAD9-4A7E-9EDF-5AA15F678D17}" sibTransId="{C13586CC-3658-4CA1-B835-DBA72BDB4964}"/>
    <dgm:cxn modelId="{ADDCF917-9491-449C-9AB6-D6C0605DEF55}" srcId="{D1CC42BD-21C4-4783-B712-6C7897971E04}" destId="{D43E4F09-759D-4E59-97FD-FF2F12117F19}" srcOrd="0" destOrd="0" parTransId="{EEB2CC32-F4DC-4337-B3C5-0C9176D9B1D1}" sibTransId="{C4CAEF67-9F61-4762-855E-1E80FCA5A4CB}"/>
    <dgm:cxn modelId="{BF7A6F60-8A24-47E2-BA62-63657346A77B}" type="presOf" srcId="{4CAB6B17-B94B-4B32-810E-F430642C831F}" destId="{BBE1C1CF-6668-4BA4-B3B7-DBBE242FCA4A}" srcOrd="1" destOrd="0" presId="urn:microsoft.com/office/officeart/2005/8/layout/bProcess3"/>
    <dgm:cxn modelId="{E6DF7190-99BE-4BA0-B4CC-5E8CF2EB6E75}" srcId="{D1CC42BD-21C4-4783-B712-6C7897971E04}" destId="{1C938928-AE62-4E95-9008-BCBAB5F32A1C}" srcOrd="7" destOrd="0" parTransId="{67E00B9A-E9D8-4BD4-B48D-E73816F5F24F}" sibTransId="{FBB05865-67A6-405D-8180-3C65F4C9D61A}"/>
    <dgm:cxn modelId="{08D99F3B-B1C3-42A2-82CF-63D7E028C19A}" srcId="{D1CC42BD-21C4-4783-B712-6C7897971E04}" destId="{D9BF12D4-A9F4-49F6-8476-61C389AB1FA7}" srcOrd="6" destOrd="0" parTransId="{FF88F979-6A5C-47D2-93E6-59AC5CB6A5EE}" sibTransId="{96A40ACE-C893-477E-BE35-866D01432588}"/>
    <dgm:cxn modelId="{B86CEC07-936D-4183-9FD2-F47E86F71D4E}" type="presOf" srcId="{447FD4BC-1F4C-4EC0-A02B-58A37FAF8D87}" destId="{F643FE3D-8F92-4073-AA65-E880C8E8EA4B}" srcOrd="1" destOrd="0" presId="urn:microsoft.com/office/officeart/2005/8/layout/bProcess3"/>
    <dgm:cxn modelId="{E1FAE15D-1666-48EE-A5E6-3B1F467CE954}" srcId="{D1CC42BD-21C4-4783-B712-6C7897971E04}" destId="{DBA1A05F-8B00-4044-BED1-FFE4AF66B32C}" srcOrd="2" destOrd="0" parTransId="{87334D4D-0A71-4341-B0D5-BB41E98401B1}" sibTransId="{BC4E9659-71AC-45E3-B508-E6BF63B9388B}"/>
    <dgm:cxn modelId="{E507B4FE-4C78-4DB0-907B-7ECF540908BD}" type="presOf" srcId="{447FD4BC-1F4C-4EC0-A02B-58A37FAF8D87}" destId="{324447BA-7D9B-45C7-80FE-902DCEF796D9}" srcOrd="0" destOrd="0" presId="urn:microsoft.com/office/officeart/2005/8/layout/bProcess3"/>
    <dgm:cxn modelId="{5F6652F1-E03B-44F0-AB69-0224962EACEE}" srcId="{D1CC42BD-21C4-4783-B712-6C7897971E04}" destId="{03152328-6F82-462C-ABC1-422305804529}" srcOrd="5" destOrd="0" parTransId="{6F5B64FB-9567-4127-A339-F838A77AF8A3}" sibTransId="{4CAB6B17-B94B-4B32-810E-F430642C831F}"/>
    <dgm:cxn modelId="{1AECB9FE-1F0D-46AA-85BD-5EC3FD7A7912}" type="presParOf" srcId="{5C569BE7-6EF2-4835-BDD9-0B42BC4022EB}" destId="{B3E8D1F1-D9D7-464A-AC3E-12E2E38C1E7B}" srcOrd="0" destOrd="0" presId="urn:microsoft.com/office/officeart/2005/8/layout/bProcess3"/>
    <dgm:cxn modelId="{9A0DB7D2-CB8B-4D49-9EC3-5FB44177F4E8}" type="presParOf" srcId="{5C569BE7-6EF2-4835-BDD9-0B42BC4022EB}" destId="{6EA5BF7F-40F4-4ACA-8B43-55F1D40F67B4}" srcOrd="1" destOrd="0" presId="urn:microsoft.com/office/officeart/2005/8/layout/bProcess3"/>
    <dgm:cxn modelId="{17A7FD89-9D3D-4440-914A-1E4085E178C5}" type="presParOf" srcId="{6EA5BF7F-40F4-4ACA-8B43-55F1D40F67B4}" destId="{4442E8DB-24D6-42B6-8A38-8D2E0CB56BC5}" srcOrd="0" destOrd="0" presId="urn:microsoft.com/office/officeart/2005/8/layout/bProcess3"/>
    <dgm:cxn modelId="{1D59C488-D394-497B-AE79-6681835289F9}" type="presParOf" srcId="{5C569BE7-6EF2-4835-BDD9-0B42BC4022EB}" destId="{E934B320-4DCC-464B-9FD9-A656FF96BB9E}" srcOrd="2" destOrd="0" presId="urn:microsoft.com/office/officeart/2005/8/layout/bProcess3"/>
    <dgm:cxn modelId="{358D8047-B3CB-42B3-979D-09772CDFE40A}" type="presParOf" srcId="{5C569BE7-6EF2-4835-BDD9-0B42BC4022EB}" destId="{AD3BB798-3144-453E-B2DA-4FADDC25AE70}" srcOrd="3" destOrd="0" presId="urn:microsoft.com/office/officeart/2005/8/layout/bProcess3"/>
    <dgm:cxn modelId="{FBAEE060-6095-4258-8A67-742912896578}" type="presParOf" srcId="{AD3BB798-3144-453E-B2DA-4FADDC25AE70}" destId="{6ECEF3B7-F993-4EB5-8CD2-B6076508DCA2}" srcOrd="0" destOrd="0" presId="urn:microsoft.com/office/officeart/2005/8/layout/bProcess3"/>
    <dgm:cxn modelId="{73E4E488-B9E1-49A3-84E6-9F50DD20590A}" type="presParOf" srcId="{5C569BE7-6EF2-4835-BDD9-0B42BC4022EB}" destId="{8A249BEA-59ED-433E-8178-CE89F8D30803}" srcOrd="4" destOrd="0" presId="urn:microsoft.com/office/officeart/2005/8/layout/bProcess3"/>
    <dgm:cxn modelId="{BF287C75-A2E7-430D-9C48-BBBC3081E290}" type="presParOf" srcId="{5C569BE7-6EF2-4835-BDD9-0B42BC4022EB}" destId="{A05D3E8A-1ECC-4CE7-AA59-291A17FE90F7}" srcOrd="5" destOrd="0" presId="urn:microsoft.com/office/officeart/2005/8/layout/bProcess3"/>
    <dgm:cxn modelId="{D05376D4-4C85-4224-9432-F42DDB125CB0}" type="presParOf" srcId="{A05D3E8A-1ECC-4CE7-AA59-291A17FE90F7}" destId="{B1D2E9BE-36BA-48D8-BCD8-DB7C22EBB91C}" srcOrd="0" destOrd="0" presId="urn:microsoft.com/office/officeart/2005/8/layout/bProcess3"/>
    <dgm:cxn modelId="{02396EE4-C0C3-42FA-A6AE-43B518B35C91}" type="presParOf" srcId="{5C569BE7-6EF2-4835-BDD9-0B42BC4022EB}" destId="{21F4BA69-BBFE-4536-B0CE-44BDBFCD2B88}" srcOrd="6" destOrd="0" presId="urn:microsoft.com/office/officeart/2005/8/layout/bProcess3"/>
    <dgm:cxn modelId="{6D391BAB-3CB8-459E-8F13-55DCAA4BB8B9}" type="presParOf" srcId="{5C569BE7-6EF2-4835-BDD9-0B42BC4022EB}" destId="{324447BA-7D9B-45C7-80FE-902DCEF796D9}" srcOrd="7" destOrd="0" presId="urn:microsoft.com/office/officeart/2005/8/layout/bProcess3"/>
    <dgm:cxn modelId="{3B8A94F2-27F6-4A71-8BC7-359149A2A8B0}" type="presParOf" srcId="{324447BA-7D9B-45C7-80FE-902DCEF796D9}" destId="{F643FE3D-8F92-4073-AA65-E880C8E8EA4B}" srcOrd="0" destOrd="0" presId="urn:microsoft.com/office/officeart/2005/8/layout/bProcess3"/>
    <dgm:cxn modelId="{1F32984B-D970-4CDC-BA26-7095EC7AB6EF}" type="presParOf" srcId="{5C569BE7-6EF2-4835-BDD9-0B42BC4022EB}" destId="{C394D9F7-B9F4-4D77-A074-3E7C493DDCBF}" srcOrd="8" destOrd="0" presId="urn:microsoft.com/office/officeart/2005/8/layout/bProcess3"/>
    <dgm:cxn modelId="{71DC55CC-0331-419E-BCEB-AF6E3AF8AADD}" type="presParOf" srcId="{5C569BE7-6EF2-4835-BDD9-0B42BC4022EB}" destId="{A97E3D9C-838E-4834-919A-9B5F8009C74B}" srcOrd="9" destOrd="0" presId="urn:microsoft.com/office/officeart/2005/8/layout/bProcess3"/>
    <dgm:cxn modelId="{61C09F45-FD90-48E9-9627-7B4CEB6F9753}" type="presParOf" srcId="{A97E3D9C-838E-4834-919A-9B5F8009C74B}" destId="{B3358AB7-4872-424F-A716-E2BB332D7914}" srcOrd="0" destOrd="0" presId="urn:microsoft.com/office/officeart/2005/8/layout/bProcess3"/>
    <dgm:cxn modelId="{7900C18B-B352-46A7-92E3-BAD59CBCFD56}" type="presParOf" srcId="{5C569BE7-6EF2-4835-BDD9-0B42BC4022EB}" destId="{1CD04B1D-B51A-4391-A698-C652C64F1357}" srcOrd="10" destOrd="0" presId="urn:microsoft.com/office/officeart/2005/8/layout/bProcess3"/>
    <dgm:cxn modelId="{BCE64971-1D82-4275-A8CC-C73F09ECED6A}" type="presParOf" srcId="{5C569BE7-6EF2-4835-BDD9-0B42BC4022EB}" destId="{B8077D00-40FC-4D35-805A-F9471DA3EE38}" srcOrd="11" destOrd="0" presId="urn:microsoft.com/office/officeart/2005/8/layout/bProcess3"/>
    <dgm:cxn modelId="{2C9C2247-118D-4D72-BF23-A05D67B0FA57}" type="presParOf" srcId="{B8077D00-40FC-4D35-805A-F9471DA3EE38}" destId="{BBE1C1CF-6668-4BA4-B3B7-DBBE242FCA4A}" srcOrd="0" destOrd="0" presId="urn:microsoft.com/office/officeart/2005/8/layout/bProcess3"/>
    <dgm:cxn modelId="{CB25ADA3-BEB0-4051-89CE-8544C6FDFF18}" type="presParOf" srcId="{5C569BE7-6EF2-4835-BDD9-0B42BC4022EB}" destId="{391AD525-1A6F-4232-B17A-A148CD185E49}" srcOrd="12" destOrd="0" presId="urn:microsoft.com/office/officeart/2005/8/layout/bProcess3"/>
    <dgm:cxn modelId="{5F5B6E49-0270-4643-92D6-969FDCC57433}" type="presParOf" srcId="{5C569BE7-6EF2-4835-BDD9-0B42BC4022EB}" destId="{20B44CFC-A0C9-4820-A879-C791E9D1B133}" srcOrd="13" destOrd="0" presId="urn:microsoft.com/office/officeart/2005/8/layout/bProcess3"/>
    <dgm:cxn modelId="{A899EFEA-CBCB-453E-8DD8-5D34E6BCC20B}" type="presParOf" srcId="{20B44CFC-A0C9-4820-A879-C791E9D1B133}" destId="{9D92100E-A955-4621-A486-F473BF01B22A}" srcOrd="0" destOrd="0" presId="urn:microsoft.com/office/officeart/2005/8/layout/bProcess3"/>
    <dgm:cxn modelId="{14317624-B6CA-490C-8077-72B7955133A7}" type="presParOf" srcId="{5C569BE7-6EF2-4835-BDD9-0B42BC4022EB}" destId="{A3E72D3B-5E92-4F4A-A223-F4382EE03D6C}" srcOrd="14" destOrd="0" presId="urn:microsoft.com/office/officeart/2005/8/layout/bProcess3"/>
    <dgm:cxn modelId="{7C3AC1C7-1478-4AC1-B22E-EA194ABEFF29}" type="presParOf" srcId="{5C569BE7-6EF2-4835-BDD9-0B42BC4022EB}" destId="{34F4AF91-7C6C-485F-8B93-83CDB49255B5}" srcOrd="15" destOrd="0" presId="urn:microsoft.com/office/officeart/2005/8/layout/bProcess3"/>
    <dgm:cxn modelId="{5CCE03B5-56E5-43A7-8917-0B44B734D51E}" type="presParOf" srcId="{34F4AF91-7C6C-485F-8B93-83CDB49255B5}" destId="{D202E52D-EDFB-42BA-BC22-55E62EDBE7EA}" srcOrd="0" destOrd="0" presId="urn:microsoft.com/office/officeart/2005/8/layout/bProcess3"/>
    <dgm:cxn modelId="{942EF7E7-DEC9-4A2F-B273-B5F060F29470}" type="presParOf" srcId="{5C569BE7-6EF2-4835-BDD9-0B42BC4022EB}" destId="{E4F8DBE7-B7F5-4EB3-B445-40BACDD8C738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DDE387-9297-45AD-9B32-B0C5EBC70563}">
      <dsp:nvSpPr>
        <dsp:cNvPr id="0" name=""/>
        <dsp:cNvSpPr/>
      </dsp:nvSpPr>
      <dsp:spPr>
        <a:xfrm>
          <a:off x="2693996" y="2952347"/>
          <a:ext cx="1229716" cy="122971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">
          <a:noFill/>
        </a:ln>
        <a:effectLst>
          <a:outerShdw blurRad="50800" dist="38100" dir="2700000" algn="tl" rotWithShape="0">
            <a:prstClr val="black">
              <a:alpha val="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smtClean="0"/>
            <a:t>Effective Presentation</a:t>
          </a:r>
          <a:endParaRPr lang="en-GB" sz="1100" b="1" kern="1200" dirty="0"/>
        </a:p>
      </dsp:txBody>
      <dsp:txXfrm>
        <a:off x="2874084" y="3132435"/>
        <a:ext cx="869540" cy="869540"/>
      </dsp:txXfrm>
    </dsp:sp>
    <dsp:sp modelId="{8AC7C867-6A71-4B68-B8B0-3DCD40EA76F7}">
      <dsp:nvSpPr>
        <dsp:cNvPr id="0" name=""/>
        <dsp:cNvSpPr/>
      </dsp:nvSpPr>
      <dsp:spPr>
        <a:xfrm rot="10793323">
          <a:off x="432747" y="3395482"/>
          <a:ext cx="2136883" cy="35046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84BB9C-7CBA-441D-9A76-D9E87E2746D1}">
      <dsp:nvSpPr>
        <dsp:cNvPr id="0" name=""/>
        <dsp:cNvSpPr/>
      </dsp:nvSpPr>
      <dsp:spPr>
        <a:xfrm>
          <a:off x="2348" y="3228471"/>
          <a:ext cx="860801" cy="6886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Know your audience</a:t>
          </a:r>
          <a:endParaRPr lang="en-GB" sz="1100" kern="1200" dirty="0"/>
        </a:p>
      </dsp:txBody>
      <dsp:txXfrm>
        <a:off x="22518" y="3248641"/>
        <a:ext cx="820461" cy="648301"/>
      </dsp:txXfrm>
    </dsp:sp>
    <dsp:sp modelId="{F0E4020A-6F6D-404F-8A6A-67452AD3996E}">
      <dsp:nvSpPr>
        <dsp:cNvPr id="0" name=""/>
        <dsp:cNvSpPr/>
      </dsp:nvSpPr>
      <dsp:spPr>
        <a:xfrm rot="12145435">
          <a:off x="571225" y="2702801"/>
          <a:ext cx="2135113" cy="35046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558096"/>
                <a:satOff val="3362"/>
                <a:lumOff val="270"/>
                <a:alphaOff val="0"/>
                <a:shade val="51000"/>
                <a:satMod val="130000"/>
              </a:schemeClr>
            </a:gs>
            <a:gs pos="80000">
              <a:schemeClr val="accent4">
                <a:hueOff val="-558096"/>
                <a:satOff val="3362"/>
                <a:lumOff val="270"/>
                <a:alphaOff val="0"/>
                <a:shade val="93000"/>
                <a:satMod val="130000"/>
              </a:schemeClr>
            </a:gs>
            <a:gs pos="100000">
              <a:schemeClr val="accent4">
                <a:hueOff val="-558096"/>
                <a:satOff val="3362"/>
                <a:lumOff val="27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C8EEED-E99F-4F16-A11A-054AC824DB94}">
      <dsp:nvSpPr>
        <dsp:cNvPr id="0" name=""/>
        <dsp:cNvSpPr/>
      </dsp:nvSpPr>
      <dsp:spPr>
        <a:xfrm>
          <a:off x="221546" y="2126489"/>
          <a:ext cx="860801" cy="6886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58096"/>
                <a:satOff val="3362"/>
                <a:lumOff val="270"/>
                <a:alphaOff val="0"/>
                <a:shade val="51000"/>
                <a:satMod val="130000"/>
              </a:schemeClr>
            </a:gs>
            <a:gs pos="80000">
              <a:schemeClr val="accent4">
                <a:hueOff val="-558096"/>
                <a:satOff val="3362"/>
                <a:lumOff val="270"/>
                <a:alphaOff val="0"/>
                <a:shade val="93000"/>
                <a:satMod val="130000"/>
              </a:schemeClr>
            </a:gs>
            <a:gs pos="100000">
              <a:schemeClr val="accent4">
                <a:hueOff val="-558096"/>
                <a:satOff val="3362"/>
                <a:lumOff val="27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Answer questions with clarity</a:t>
          </a:r>
          <a:endParaRPr lang="en-GB" sz="1100" kern="1200" dirty="0"/>
        </a:p>
      </dsp:txBody>
      <dsp:txXfrm>
        <a:off x="241716" y="2146659"/>
        <a:ext cx="820461" cy="648301"/>
      </dsp:txXfrm>
    </dsp:sp>
    <dsp:sp modelId="{12F5757A-81B9-4B66-A59B-6B321980D3A6}">
      <dsp:nvSpPr>
        <dsp:cNvPr id="0" name=""/>
        <dsp:cNvSpPr/>
      </dsp:nvSpPr>
      <dsp:spPr>
        <a:xfrm rot="13498246">
          <a:off x="964020" y="2115499"/>
          <a:ext cx="2134118" cy="35046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B49C39-AA4C-421F-A95B-AD1456659CF4}">
      <dsp:nvSpPr>
        <dsp:cNvPr id="0" name=""/>
        <dsp:cNvSpPr/>
      </dsp:nvSpPr>
      <dsp:spPr>
        <a:xfrm>
          <a:off x="845769" y="1192273"/>
          <a:ext cx="860801" cy="6886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Choose chart/table</a:t>
          </a:r>
          <a:endParaRPr lang="en-GB" sz="1100" kern="1200" dirty="0"/>
        </a:p>
      </dsp:txBody>
      <dsp:txXfrm>
        <a:off x="865939" y="1212443"/>
        <a:ext cx="820461" cy="648301"/>
      </dsp:txXfrm>
    </dsp:sp>
    <dsp:sp modelId="{92574BC5-97D9-4D80-B346-14F37305CCC0}">
      <dsp:nvSpPr>
        <dsp:cNvPr id="0" name=""/>
        <dsp:cNvSpPr/>
      </dsp:nvSpPr>
      <dsp:spPr>
        <a:xfrm rot="14851326">
          <a:off x="1551313" y="1723097"/>
          <a:ext cx="2134050" cy="35046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674289"/>
                <a:satOff val="10087"/>
                <a:lumOff val="809"/>
                <a:alphaOff val="0"/>
                <a:shade val="51000"/>
                <a:satMod val="130000"/>
              </a:schemeClr>
            </a:gs>
            <a:gs pos="80000">
              <a:schemeClr val="accent4">
                <a:hueOff val="-1674289"/>
                <a:satOff val="10087"/>
                <a:lumOff val="809"/>
                <a:alphaOff val="0"/>
                <a:shade val="93000"/>
                <a:satMod val="130000"/>
              </a:schemeClr>
            </a:gs>
            <a:gs pos="100000">
              <a:schemeClr val="accent4">
                <a:hueOff val="-1674289"/>
                <a:satOff val="10087"/>
                <a:lumOff val="8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22E917-FE0D-4D23-A36C-F856F615DD05}">
      <dsp:nvSpPr>
        <dsp:cNvPr id="0" name=""/>
        <dsp:cNvSpPr/>
      </dsp:nvSpPr>
      <dsp:spPr>
        <a:xfrm>
          <a:off x="1779984" y="568051"/>
          <a:ext cx="860801" cy="6886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74289"/>
                <a:satOff val="10087"/>
                <a:lumOff val="809"/>
                <a:alphaOff val="0"/>
                <a:shade val="51000"/>
                <a:satMod val="130000"/>
              </a:schemeClr>
            </a:gs>
            <a:gs pos="80000">
              <a:schemeClr val="accent4">
                <a:hueOff val="-1674289"/>
                <a:satOff val="10087"/>
                <a:lumOff val="809"/>
                <a:alphaOff val="0"/>
                <a:shade val="93000"/>
                <a:satMod val="130000"/>
              </a:schemeClr>
            </a:gs>
            <a:gs pos="100000">
              <a:schemeClr val="accent4">
                <a:hueOff val="-1674289"/>
                <a:satOff val="10087"/>
                <a:lumOff val="8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Colour</a:t>
          </a:r>
          <a:endParaRPr lang="en-GB" sz="1100" kern="1200" dirty="0"/>
        </a:p>
      </dsp:txBody>
      <dsp:txXfrm>
        <a:off x="1800154" y="588221"/>
        <a:ext cx="820461" cy="648301"/>
      </dsp:txXfrm>
    </dsp:sp>
    <dsp:sp modelId="{CD752630-4CAE-4888-8B7D-968AE14596DD}">
      <dsp:nvSpPr>
        <dsp:cNvPr id="0" name=""/>
        <dsp:cNvSpPr/>
      </dsp:nvSpPr>
      <dsp:spPr>
        <a:xfrm rot="16204202">
          <a:off x="2243602" y="1585399"/>
          <a:ext cx="2134921" cy="35046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7C1181-9AE5-4092-83ED-43D5E5229E40}">
      <dsp:nvSpPr>
        <dsp:cNvPr id="0" name=""/>
        <dsp:cNvSpPr/>
      </dsp:nvSpPr>
      <dsp:spPr>
        <a:xfrm>
          <a:off x="2881967" y="348853"/>
          <a:ext cx="860801" cy="6886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Contextualise &amp; Compare</a:t>
          </a:r>
          <a:endParaRPr lang="en-GB" sz="1100" kern="1200" dirty="0"/>
        </a:p>
      </dsp:txBody>
      <dsp:txXfrm>
        <a:off x="2902137" y="369023"/>
        <a:ext cx="820461" cy="648301"/>
      </dsp:txXfrm>
    </dsp:sp>
    <dsp:sp modelId="{96148191-52A6-4C3D-BF58-44B6BEBC0E33}">
      <dsp:nvSpPr>
        <dsp:cNvPr id="0" name=""/>
        <dsp:cNvSpPr/>
      </dsp:nvSpPr>
      <dsp:spPr>
        <a:xfrm rot="17556436">
          <a:off x="2935385" y="1723348"/>
          <a:ext cx="2136596" cy="35046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790481"/>
                <a:satOff val="16812"/>
                <a:lumOff val="1348"/>
                <a:alphaOff val="0"/>
                <a:shade val="51000"/>
                <a:satMod val="130000"/>
              </a:schemeClr>
            </a:gs>
            <a:gs pos="80000">
              <a:schemeClr val="accent4">
                <a:hueOff val="-2790481"/>
                <a:satOff val="16812"/>
                <a:lumOff val="1348"/>
                <a:alphaOff val="0"/>
                <a:shade val="93000"/>
                <a:satMod val="130000"/>
              </a:schemeClr>
            </a:gs>
            <a:gs pos="100000">
              <a:schemeClr val="accent4">
                <a:hueOff val="-2790481"/>
                <a:satOff val="16812"/>
                <a:lumOff val="134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6B9457-FDDF-4917-8682-FF04785C0CA2}">
      <dsp:nvSpPr>
        <dsp:cNvPr id="0" name=""/>
        <dsp:cNvSpPr/>
      </dsp:nvSpPr>
      <dsp:spPr>
        <a:xfrm>
          <a:off x="3983949" y="568051"/>
          <a:ext cx="860801" cy="6886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790481"/>
                <a:satOff val="16812"/>
                <a:lumOff val="1348"/>
                <a:alphaOff val="0"/>
                <a:shade val="51000"/>
                <a:satMod val="130000"/>
              </a:schemeClr>
            </a:gs>
            <a:gs pos="80000">
              <a:schemeClr val="accent4">
                <a:hueOff val="-2790481"/>
                <a:satOff val="16812"/>
                <a:lumOff val="1348"/>
                <a:alphaOff val="0"/>
                <a:shade val="93000"/>
                <a:satMod val="130000"/>
              </a:schemeClr>
            </a:gs>
            <a:gs pos="100000">
              <a:schemeClr val="accent4">
                <a:hueOff val="-2790481"/>
                <a:satOff val="16812"/>
                <a:lumOff val="134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Change over time?</a:t>
          </a:r>
          <a:endParaRPr lang="en-GB" sz="1100" kern="1200" dirty="0"/>
        </a:p>
      </dsp:txBody>
      <dsp:txXfrm>
        <a:off x="4004119" y="588221"/>
        <a:ext cx="820461" cy="648301"/>
      </dsp:txXfrm>
    </dsp:sp>
    <dsp:sp modelId="{342B9736-DED7-454C-B50D-B8DAEA7B9973}">
      <dsp:nvSpPr>
        <dsp:cNvPr id="0" name=""/>
        <dsp:cNvSpPr/>
      </dsp:nvSpPr>
      <dsp:spPr>
        <a:xfrm rot="18907685">
          <a:off x="3521280" y="2115854"/>
          <a:ext cx="2138819" cy="35046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EA2B45-06D5-45F9-A6B2-44AFE86C38D8}">
      <dsp:nvSpPr>
        <dsp:cNvPr id="0" name=""/>
        <dsp:cNvSpPr/>
      </dsp:nvSpPr>
      <dsp:spPr>
        <a:xfrm>
          <a:off x="4918165" y="1192273"/>
          <a:ext cx="860801" cy="6886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Normalise data?</a:t>
          </a:r>
          <a:endParaRPr lang="en-GB" sz="1100" kern="1200" dirty="0"/>
        </a:p>
      </dsp:txBody>
      <dsp:txXfrm>
        <a:off x="4938335" y="1212443"/>
        <a:ext cx="820461" cy="648301"/>
      </dsp:txXfrm>
    </dsp:sp>
    <dsp:sp modelId="{2009D2C1-694A-4EB0-807F-F61AB657DDCC}">
      <dsp:nvSpPr>
        <dsp:cNvPr id="0" name=""/>
        <dsp:cNvSpPr/>
      </dsp:nvSpPr>
      <dsp:spPr>
        <a:xfrm rot="20257764">
          <a:off x="3912110" y="2703051"/>
          <a:ext cx="2141252" cy="35046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906673"/>
                <a:satOff val="23537"/>
                <a:lumOff val="1887"/>
                <a:alphaOff val="0"/>
                <a:shade val="51000"/>
                <a:satMod val="130000"/>
              </a:schemeClr>
            </a:gs>
            <a:gs pos="80000">
              <a:schemeClr val="accent4">
                <a:hueOff val="-3906673"/>
                <a:satOff val="23537"/>
                <a:lumOff val="1887"/>
                <a:alphaOff val="0"/>
                <a:shade val="93000"/>
                <a:satMod val="130000"/>
              </a:schemeClr>
            </a:gs>
            <a:gs pos="100000">
              <a:schemeClr val="accent4">
                <a:hueOff val="-3906673"/>
                <a:satOff val="23537"/>
                <a:lumOff val="188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073B3E-088A-4BBD-80E9-570C9B66D8D6}">
      <dsp:nvSpPr>
        <dsp:cNvPr id="0" name=""/>
        <dsp:cNvSpPr/>
      </dsp:nvSpPr>
      <dsp:spPr>
        <a:xfrm>
          <a:off x="5542387" y="2126489"/>
          <a:ext cx="860801" cy="6886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06673"/>
                <a:satOff val="23537"/>
                <a:lumOff val="1887"/>
                <a:alphaOff val="0"/>
                <a:shade val="51000"/>
                <a:satMod val="130000"/>
              </a:schemeClr>
            </a:gs>
            <a:gs pos="80000">
              <a:schemeClr val="accent4">
                <a:hueOff val="-3906673"/>
                <a:satOff val="23537"/>
                <a:lumOff val="1887"/>
                <a:alphaOff val="0"/>
                <a:shade val="93000"/>
                <a:satMod val="130000"/>
              </a:schemeClr>
            </a:gs>
            <a:gs pos="100000">
              <a:schemeClr val="accent4">
                <a:hueOff val="-3906673"/>
                <a:satOff val="23537"/>
                <a:lumOff val="188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Use of statistics?</a:t>
          </a:r>
          <a:endParaRPr lang="en-GB" sz="1100" kern="1200" dirty="0"/>
        </a:p>
      </dsp:txBody>
      <dsp:txXfrm>
        <a:off x="5562557" y="2146659"/>
        <a:ext cx="820461" cy="648301"/>
      </dsp:txXfrm>
    </dsp:sp>
    <dsp:sp modelId="{B8856649-C41C-472C-AA12-EF53DDD4EF85}">
      <dsp:nvSpPr>
        <dsp:cNvPr id="0" name=""/>
        <dsp:cNvSpPr/>
      </dsp:nvSpPr>
      <dsp:spPr>
        <a:xfrm rot="6661">
          <a:off x="4048465" y="3395481"/>
          <a:ext cx="2143523" cy="35046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0002BD-8A8F-4BEB-A2E1-6D1B5F295A16}">
      <dsp:nvSpPr>
        <dsp:cNvPr id="0" name=""/>
        <dsp:cNvSpPr/>
      </dsp:nvSpPr>
      <dsp:spPr>
        <a:xfrm>
          <a:off x="5761585" y="3228471"/>
          <a:ext cx="860801" cy="6886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baseline="0" dirty="0" smtClean="0"/>
            <a:t>Min. use of text</a:t>
          </a:r>
          <a:endParaRPr lang="en-GB" sz="1100" kern="1200" baseline="0" dirty="0"/>
        </a:p>
      </dsp:txBody>
      <dsp:txXfrm>
        <a:off x="5781755" y="3248641"/>
        <a:ext cx="820461" cy="6483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355B5-7BBE-484C-9E0A-0536B6EB1515}">
      <dsp:nvSpPr>
        <dsp:cNvPr id="0" name=""/>
        <dsp:cNvSpPr/>
      </dsp:nvSpPr>
      <dsp:spPr>
        <a:xfrm rot="16200000">
          <a:off x="671245" y="-671245"/>
          <a:ext cx="2772308" cy="4114799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500" kern="1200" dirty="0" smtClean="0"/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Clean Design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Avoid creative flamboyance!</a:t>
          </a:r>
          <a:endParaRPr lang="en-GB" sz="2500" kern="1200" dirty="0"/>
        </a:p>
      </dsp:txBody>
      <dsp:txXfrm rot="5400000">
        <a:off x="0" y="0"/>
        <a:ext cx="4114799" cy="2079231"/>
      </dsp:txXfrm>
    </dsp:sp>
    <dsp:sp modelId="{BB4CE8ED-B214-49A1-ADB0-146202CC1B33}">
      <dsp:nvSpPr>
        <dsp:cNvPr id="0" name=""/>
        <dsp:cNvSpPr/>
      </dsp:nvSpPr>
      <dsp:spPr>
        <a:xfrm>
          <a:off x="4114799" y="0"/>
          <a:ext cx="4114799" cy="2772308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500" kern="1200" dirty="0" smtClean="0"/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Use colour to link similar types of information</a:t>
          </a:r>
          <a:endParaRPr lang="en-GB" sz="2500" kern="1200" dirty="0"/>
        </a:p>
      </dsp:txBody>
      <dsp:txXfrm>
        <a:off x="4114799" y="0"/>
        <a:ext cx="4114799" cy="2079231"/>
      </dsp:txXfrm>
    </dsp:sp>
    <dsp:sp modelId="{954923A3-FA34-4941-9758-CA02A29328E8}">
      <dsp:nvSpPr>
        <dsp:cNvPr id="0" name=""/>
        <dsp:cNvSpPr/>
      </dsp:nvSpPr>
      <dsp:spPr>
        <a:xfrm rot="10800000">
          <a:off x="0" y="2772308"/>
          <a:ext cx="4114799" cy="2772308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Use distinctive colours to show differences in data &amp; benchmarks</a:t>
          </a:r>
          <a:endParaRPr lang="en-GB" sz="2500" kern="1200" dirty="0"/>
        </a:p>
      </dsp:txBody>
      <dsp:txXfrm rot="10800000">
        <a:off x="0" y="3465384"/>
        <a:ext cx="4114799" cy="2079231"/>
      </dsp:txXfrm>
    </dsp:sp>
    <dsp:sp modelId="{10012C6A-788D-4BAB-BC3D-903F93CF434D}">
      <dsp:nvSpPr>
        <dsp:cNvPr id="0" name=""/>
        <dsp:cNvSpPr/>
      </dsp:nvSpPr>
      <dsp:spPr>
        <a:xfrm rot="5400000">
          <a:off x="4786046" y="2101062"/>
          <a:ext cx="2772308" cy="4114799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What’s to be revealed– Patterns, trends, simply data values?</a:t>
          </a:r>
          <a:endParaRPr lang="en-GB" sz="2500" kern="1200" dirty="0"/>
        </a:p>
      </dsp:txBody>
      <dsp:txXfrm rot="-5400000">
        <a:off x="4114800" y="3465384"/>
        <a:ext cx="4114799" cy="2079231"/>
      </dsp:txXfrm>
    </dsp:sp>
    <dsp:sp modelId="{DA03047B-842F-4907-953E-42C5B353734B}">
      <dsp:nvSpPr>
        <dsp:cNvPr id="0" name=""/>
        <dsp:cNvSpPr/>
      </dsp:nvSpPr>
      <dsp:spPr>
        <a:xfrm>
          <a:off x="2880359" y="2079230"/>
          <a:ext cx="2468880" cy="1386154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400" b="1" kern="1200" dirty="0" smtClean="0"/>
            <a:t>Clarity</a:t>
          </a:r>
          <a:endParaRPr lang="en-GB" sz="4400" b="1" kern="1200" dirty="0"/>
        </a:p>
      </dsp:txBody>
      <dsp:txXfrm>
        <a:off x="2948025" y="2146896"/>
        <a:ext cx="2333548" cy="12508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A5BF7F-40F4-4ACA-8B43-55F1D40F67B4}">
      <dsp:nvSpPr>
        <dsp:cNvPr id="0" name=""/>
        <dsp:cNvSpPr/>
      </dsp:nvSpPr>
      <dsp:spPr>
        <a:xfrm>
          <a:off x="1762021" y="526186"/>
          <a:ext cx="3740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4004" y="45720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  <a:headEnd type="none"/>
          <a:tailEnd type="stealth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1938908" y="569883"/>
        <a:ext cx="20230" cy="4046"/>
      </dsp:txXfrm>
    </dsp:sp>
    <dsp:sp modelId="{B3E8D1F1-D9D7-464A-AC3E-12E2E38C1E7B}">
      <dsp:nvSpPr>
        <dsp:cNvPr id="0" name=""/>
        <dsp:cNvSpPr/>
      </dsp:nvSpPr>
      <dsp:spPr>
        <a:xfrm>
          <a:off x="4673" y="44162"/>
          <a:ext cx="1759148" cy="1055489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What activity do you want to better understand</a:t>
          </a:r>
          <a:endParaRPr lang="en-GB" sz="1500" kern="1200" dirty="0"/>
        </a:p>
      </dsp:txBody>
      <dsp:txXfrm>
        <a:off x="4673" y="44162"/>
        <a:ext cx="1759148" cy="1055489"/>
      </dsp:txXfrm>
    </dsp:sp>
    <dsp:sp modelId="{AD3BB798-3144-453E-B2DA-4FADDC25AE70}">
      <dsp:nvSpPr>
        <dsp:cNvPr id="0" name=""/>
        <dsp:cNvSpPr/>
      </dsp:nvSpPr>
      <dsp:spPr>
        <a:xfrm>
          <a:off x="3925774" y="526186"/>
          <a:ext cx="3740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4004" y="45720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  <a:tailEnd type="stealth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4102661" y="569883"/>
        <a:ext cx="20230" cy="4046"/>
      </dsp:txXfrm>
    </dsp:sp>
    <dsp:sp modelId="{E934B320-4DCC-464B-9FD9-A656FF96BB9E}">
      <dsp:nvSpPr>
        <dsp:cNvPr id="0" name=""/>
        <dsp:cNvSpPr/>
      </dsp:nvSpPr>
      <dsp:spPr>
        <a:xfrm>
          <a:off x="2168425" y="44162"/>
          <a:ext cx="1759148" cy="1055489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What </a:t>
          </a:r>
          <a:r>
            <a:rPr lang="en-GB" sz="1500" i="1" kern="1200" dirty="0" smtClean="0"/>
            <a:t>specific </a:t>
          </a:r>
          <a:r>
            <a:rPr lang="en-GB" sz="1500" i="0" kern="1200" dirty="0" smtClean="0"/>
            <a:t>questions do you want to answer?</a:t>
          </a:r>
          <a:endParaRPr lang="en-GB" sz="1500" kern="1200" dirty="0"/>
        </a:p>
      </dsp:txBody>
      <dsp:txXfrm>
        <a:off x="2168425" y="44162"/>
        <a:ext cx="1759148" cy="1055489"/>
      </dsp:txXfrm>
    </dsp:sp>
    <dsp:sp modelId="{A05D3E8A-1ECC-4CE7-AA59-291A17FE90F7}">
      <dsp:nvSpPr>
        <dsp:cNvPr id="0" name=""/>
        <dsp:cNvSpPr/>
      </dsp:nvSpPr>
      <dsp:spPr>
        <a:xfrm>
          <a:off x="884247" y="1097851"/>
          <a:ext cx="4327505" cy="374004"/>
        </a:xfrm>
        <a:custGeom>
          <a:avLst/>
          <a:gdLst/>
          <a:ahLst/>
          <a:cxnLst/>
          <a:rect l="0" t="0" r="0" b="0"/>
          <a:pathLst>
            <a:path>
              <a:moveTo>
                <a:pt x="4327505" y="0"/>
              </a:moveTo>
              <a:lnTo>
                <a:pt x="4327505" y="204102"/>
              </a:lnTo>
              <a:lnTo>
                <a:pt x="0" y="204102"/>
              </a:lnTo>
              <a:lnTo>
                <a:pt x="0" y="374004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  <a:tailEnd type="stealth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2939340" y="1282830"/>
        <a:ext cx="217318" cy="4046"/>
      </dsp:txXfrm>
    </dsp:sp>
    <dsp:sp modelId="{8A249BEA-59ED-433E-8178-CE89F8D30803}">
      <dsp:nvSpPr>
        <dsp:cNvPr id="0" name=""/>
        <dsp:cNvSpPr/>
      </dsp:nvSpPr>
      <dsp:spPr>
        <a:xfrm>
          <a:off x="4332178" y="44162"/>
          <a:ext cx="1759148" cy="1055489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Who’s the report for?</a:t>
          </a:r>
          <a:endParaRPr lang="en-GB" sz="1500" kern="1200" dirty="0"/>
        </a:p>
      </dsp:txBody>
      <dsp:txXfrm>
        <a:off x="4332178" y="44162"/>
        <a:ext cx="1759148" cy="1055489"/>
      </dsp:txXfrm>
    </dsp:sp>
    <dsp:sp modelId="{324447BA-7D9B-45C7-80FE-902DCEF796D9}">
      <dsp:nvSpPr>
        <dsp:cNvPr id="0" name=""/>
        <dsp:cNvSpPr/>
      </dsp:nvSpPr>
      <dsp:spPr>
        <a:xfrm>
          <a:off x="1762021" y="1986279"/>
          <a:ext cx="3740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4004" y="45720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  <a:tailEnd type="stealth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1938908" y="2029976"/>
        <a:ext cx="20230" cy="4046"/>
      </dsp:txXfrm>
    </dsp:sp>
    <dsp:sp modelId="{21F4BA69-BBFE-4536-B0CE-44BDBFCD2B88}">
      <dsp:nvSpPr>
        <dsp:cNvPr id="0" name=""/>
        <dsp:cNvSpPr/>
      </dsp:nvSpPr>
      <dsp:spPr>
        <a:xfrm>
          <a:off x="4673" y="1504255"/>
          <a:ext cx="1759148" cy="1055489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Which data are available to answer your question(s)</a:t>
          </a:r>
          <a:endParaRPr lang="en-GB" sz="1500" kern="1200" dirty="0"/>
        </a:p>
      </dsp:txBody>
      <dsp:txXfrm>
        <a:off x="4673" y="1504255"/>
        <a:ext cx="1759148" cy="1055489"/>
      </dsp:txXfrm>
    </dsp:sp>
    <dsp:sp modelId="{A97E3D9C-838E-4834-919A-9B5F8009C74B}">
      <dsp:nvSpPr>
        <dsp:cNvPr id="0" name=""/>
        <dsp:cNvSpPr/>
      </dsp:nvSpPr>
      <dsp:spPr>
        <a:xfrm>
          <a:off x="3925774" y="1986279"/>
          <a:ext cx="3740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4004" y="45720"/>
              </a:lnTo>
            </a:path>
          </a:pathLst>
        </a:custGeom>
        <a:noFill/>
        <a:ln w="38100" cap="flat" cmpd="sng" algn="ctr">
          <a:solidFill>
            <a:srgbClr val="C00000"/>
          </a:solidFill>
          <a:prstDash val="solid"/>
          <a:headEnd type="none"/>
          <a:tailEnd type="stealth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102661" y="2029976"/>
        <a:ext cx="20230" cy="4046"/>
      </dsp:txXfrm>
    </dsp:sp>
    <dsp:sp modelId="{C394D9F7-B9F4-4D77-A074-3E7C493DDCBF}">
      <dsp:nvSpPr>
        <dsp:cNvPr id="0" name=""/>
        <dsp:cNvSpPr/>
      </dsp:nvSpPr>
      <dsp:spPr>
        <a:xfrm>
          <a:off x="2168425" y="1504255"/>
          <a:ext cx="1759148" cy="1055489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Should I collect new data, what’s the benefit?</a:t>
          </a:r>
          <a:endParaRPr lang="en-GB" sz="1500" kern="1200" dirty="0"/>
        </a:p>
      </dsp:txBody>
      <dsp:txXfrm>
        <a:off x="2168425" y="1504255"/>
        <a:ext cx="1759148" cy="1055489"/>
      </dsp:txXfrm>
    </dsp:sp>
    <dsp:sp modelId="{B8077D00-40FC-4D35-805A-F9471DA3EE38}">
      <dsp:nvSpPr>
        <dsp:cNvPr id="0" name=""/>
        <dsp:cNvSpPr/>
      </dsp:nvSpPr>
      <dsp:spPr>
        <a:xfrm>
          <a:off x="884247" y="2557944"/>
          <a:ext cx="4327505" cy="374004"/>
        </a:xfrm>
        <a:custGeom>
          <a:avLst/>
          <a:gdLst/>
          <a:ahLst/>
          <a:cxnLst/>
          <a:rect l="0" t="0" r="0" b="0"/>
          <a:pathLst>
            <a:path>
              <a:moveTo>
                <a:pt x="4327505" y="0"/>
              </a:moveTo>
              <a:lnTo>
                <a:pt x="4327505" y="204102"/>
              </a:lnTo>
              <a:lnTo>
                <a:pt x="0" y="204102"/>
              </a:lnTo>
              <a:lnTo>
                <a:pt x="0" y="374004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  <a:tailEnd type="stealth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2939340" y="2742923"/>
        <a:ext cx="217318" cy="4046"/>
      </dsp:txXfrm>
    </dsp:sp>
    <dsp:sp modelId="{1CD04B1D-B51A-4391-A698-C652C64F1357}">
      <dsp:nvSpPr>
        <dsp:cNvPr id="0" name=""/>
        <dsp:cNvSpPr/>
      </dsp:nvSpPr>
      <dsp:spPr>
        <a:xfrm>
          <a:off x="4332178" y="1504255"/>
          <a:ext cx="1759148" cy="1055489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What are the limitations of  the data?</a:t>
          </a:r>
          <a:endParaRPr lang="en-GB" sz="1500" kern="1200" dirty="0"/>
        </a:p>
      </dsp:txBody>
      <dsp:txXfrm>
        <a:off x="4332178" y="1504255"/>
        <a:ext cx="1759148" cy="1055489"/>
      </dsp:txXfrm>
    </dsp:sp>
    <dsp:sp modelId="{20B44CFC-A0C9-4820-A879-C791E9D1B133}">
      <dsp:nvSpPr>
        <dsp:cNvPr id="0" name=""/>
        <dsp:cNvSpPr/>
      </dsp:nvSpPr>
      <dsp:spPr>
        <a:xfrm>
          <a:off x="1762021" y="3446373"/>
          <a:ext cx="3740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4004" y="45720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  <a:tailEnd type="stealth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1938908" y="3490070"/>
        <a:ext cx="20230" cy="4046"/>
      </dsp:txXfrm>
    </dsp:sp>
    <dsp:sp modelId="{391AD525-1A6F-4232-B17A-A148CD185E49}">
      <dsp:nvSpPr>
        <dsp:cNvPr id="0" name=""/>
        <dsp:cNvSpPr/>
      </dsp:nvSpPr>
      <dsp:spPr>
        <a:xfrm>
          <a:off x="4673" y="2964348"/>
          <a:ext cx="1759148" cy="1055489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Benchmark?        Are comparable datasets available? </a:t>
          </a:r>
          <a:endParaRPr lang="en-GB" sz="1500" kern="1200" dirty="0"/>
        </a:p>
      </dsp:txBody>
      <dsp:txXfrm>
        <a:off x="4673" y="2964348"/>
        <a:ext cx="1759148" cy="1055489"/>
      </dsp:txXfrm>
    </dsp:sp>
    <dsp:sp modelId="{34F4AF91-7C6C-485F-8B93-83CDB49255B5}">
      <dsp:nvSpPr>
        <dsp:cNvPr id="0" name=""/>
        <dsp:cNvSpPr/>
      </dsp:nvSpPr>
      <dsp:spPr>
        <a:xfrm>
          <a:off x="3925774" y="3446373"/>
          <a:ext cx="3740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4004" y="45720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  <a:tailEnd type="stealth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4102661" y="3490070"/>
        <a:ext cx="20230" cy="4046"/>
      </dsp:txXfrm>
    </dsp:sp>
    <dsp:sp modelId="{A3E72D3B-5E92-4F4A-A223-F4382EE03D6C}">
      <dsp:nvSpPr>
        <dsp:cNvPr id="0" name=""/>
        <dsp:cNvSpPr/>
      </dsp:nvSpPr>
      <dsp:spPr>
        <a:xfrm>
          <a:off x="2168425" y="2964348"/>
          <a:ext cx="1759148" cy="1055489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Is history &amp; trajectory important?</a:t>
          </a:r>
          <a:endParaRPr lang="en-GB" sz="1500" kern="1200" dirty="0"/>
        </a:p>
      </dsp:txBody>
      <dsp:txXfrm>
        <a:off x="2168425" y="2964348"/>
        <a:ext cx="1759148" cy="1055489"/>
      </dsp:txXfrm>
    </dsp:sp>
    <dsp:sp modelId="{E4F8DBE7-B7F5-4EB3-B445-40BACDD8C738}">
      <dsp:nvSpPr>
        <dsp:cNvPr id="0" name=""/>
        <dsp:cNvSpPr/>
      </dsp:nvSpPr>
      <dsp:spPr>
        <a:xfrm>
          <a:off x="4332178" y="2964348"/>
          <a:ext cx="1759148" cy="1055489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How should the data best be presented?</a:t>
          </a:r>
          <a:endParaRPr lang="en-GB" sz="1500" kern="1200" dirty="0"/>
        </a:p>
      </dsp:txBody>
      <dsp:txXfrm>
        <a:off x="4332178" y="2964348"/>
        <a:ext cx="1759148" cy="1055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D0CDA-BA32-45ED-AE01-28D0FE4ABB64}" type="datetimeFigureOut">
              <a:rPr lang="en-GB" smtClean="0"/>
              <a:t>04/07/2013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459EE-55B1-49DE-BC20-53522071D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915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459EE-55B1-49DE-BC20-53522071DB9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976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effectLst/>
              </a:rPr>
              <a:t>The </a:t>
            </a:r>
            <a:r>
              <a:rPr lang="en-GB" sz="1200" dirty="0" err="1" smtClean="0">
                <a:effectLst/>
              </a:rPr>
              <a:t>heatmap</a:t>
            </a:r>
            <a:r>
              <a:rPr lang="en-GB" sz="1200" dirty="0" smtClean="0">
                <a:effectLst/>
              </a:rPr>
              <a:t> shading is based on the following percentiles of application and award values of staff applying for awards within a department for a particular year. The statistics do not account for staff that have not applied for grants or contracts in a particular year....</a:t>
            </a:r>
            <a:endParaRPr lang="en-GB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459EE-55B1-49DE-BC20-53522071DB9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511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D1A-B1B9-4B49-AC9D-EA8CCF48ECC6}" type="datetimeFigureOut">
              <a:rPr lang="en-GB" smtClean="0"/>
              <a:t>04/07/2013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50FAF-A756-4401-9529-34FC82F77E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477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D1A-B1B9-4B49-AC9D-EA8CCF48ECC6}" type="datetimeFigureOut">
              <a:rPr lang="en-GB" smtClean="0"/>
              <a:t>04/07/2013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50FAF-A756-4401-9529-34FC82F77E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511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D1A-B1B9-4B49-AC9D-EA8CCF48ECC6}" type="datetimeFigureOut">
              <a:rPr lang="en-GB" smtClean="0"/>
              <a:t>04/07/2013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50FAF-A756-4401-9529-34FC82F77E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475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D1A-B1B9-4B49-AC9D-EA8CCF48ECC6}" type="datetimeFigureOut">
              <a:rPr lang="en-GB" smtClean="0"/>
              <a:t>04/07/2013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50FAF-A756-4401-9529-34FC82F77E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986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D1A-B1B9-4B49-AC9D-EA8CCF48ECC6}" type="datetimeFigureOut">
              <a:rPr lang="en-GB" smtClean="0"/>
              <a:t>04/07/2013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50FAF-A756-4401-9529-34FC82F77E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905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D1A-B1B9-4B49-AC9D-EA8CCF48ECC6}" type="datetimeFigureOut">
              <a:rPr lang="en-GB" smtClean="0"/>
              <a:t>04/07/2013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50FAF-A756-4401-9529-34FC82F77E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593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D1A-B1B9-4B49-AC9D-EA8CCF48ECC6}" type="datetimeFigureOut">
              <a:rPr lang="en-GB" smtClean="0"/>
              <a:t>04/07/2013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50FAF-A756-4401-9529-34FC82F77E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031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D1A-B1B9-4B49-AC9D-EA8CCF48ECC6}" type="datetimeFigureOut">
              <a:rPr lang="en-GB" smtClean="0"/>
              <a:t>04/07/2013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50FAF-A756-4401-9529-34FC82F77E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19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D1A-B1B9-4B49-AC9D-EA8CCF48ECC6}" type="datetimeFigureOut">
              <a:rPr lang="en-GB" smtClean="0"/>
              <a:t>04/07/2013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50FAF-A756-4401-9529-34FC82F77E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495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D1A-B1B9-4B49-AC9D-EA8CCF48ECC6}" type="datetimeFigureOut">
              <a:rPr lang="en-GB" smtClean="0"/>
              <a:t>04/07/2013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50FAF-A756-4401-9529-34FC82F77E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348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D1A-B1B9-4B49-AC9D-EA8CCF48ECC6}" type="datetimeFigureOut">
              <a:rPr lang="en-GB" smtClean="0"/>
              <a:t>04/07/2013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50FAF-A756-4401-9529-34FC82F77E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849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C8D1A-B1B9-4B49-AC9D-EA8CCF48ECC6}" type="datetimeFigureOut">
              <a:rPr lang="en-GB" smtClean="0"/>
              <a:t>04/07/2013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50FAF-A756-4401-9529-34FC82F77E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990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chart" Target="../charts/char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2.warwick.ac.uk/services/communications/medialibrary/images/oct07/flag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031"/>
            <a:ext cx="10369152" cy="688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36511" y="1844824"/>
            <a:ext cx="9289032" cy="576064"/>
          </a:xfrm>
          <a:prstGeom prst="rect">
            <a:avLst/>
          </a:prstGeom>
          <a:solidFill>
            <a:srgbClr val="123D8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GB" sz="4000" dirty="0" smtClean="0">
                <a:solidFill>
                  <a:schemeClr val="bg1"/>
                </a:solidFill>
                <a:ea typeface="+mj-ea"/>
                <a:cs typeface="+mj-cs"/>
              </a:rPr>
              <a:t>Good Data Visualisations Solve Real Business Problems</a:t>
            </a:r>
            <a:endParaRPr kumimoji="0" lang="en-GB" sz="3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ea typeface="+mj-ea"/>
              <a:cs typeface="+mj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36512" y="4941168"/>
            <a:ext cx="9289033" cy="792088"/>
          </a:xfrm>
          <a:prstGeom prst="rect">
            <a:avLst/>
          </a:prstGeom>
          <a:solidFill>
            <a:srgbClr val="123D8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GB" sz="8000" dirty="0" smtClean="0">
                <a:solidFill>
                  <a:schemeClr val="bg1"/>
                </a:solidFill>
              </a:rPr>
              <a:t>Dr Giles Carden</a:t>
            </a:r>
          </a:p>
          <a:p>
            <a:pPr lvl="0" algn="ctr">
              <a:spcBef>
                <a:spcPct val="0"/>
              </a:spcBef>
              <a:defRPr/>
            </a:pPr>
            <a:endParaRPr lang="en-GB" sz="32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GB" sz="6200" dirty="0" smtClean="0">
                <a:solidFill>
                  <a:schemeClr val="bg1"/>
                </a:solidFill>
              </a:rPr>
              <a:t>Director, Strategic Planning &amp; Analytics, University of Warwick</a:t>
            </a:r>
          </a:p>
          <a:p>
            <a:pPr lvl="0" algn="ctr">
              <a:spcBef>
                <a:spcPct val="0"/>
              </a:spcBef>
              <a:defRPr/>
            </a:pPr>
            <a:endParaRPr lang="en-GB" sz="1100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97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001200"/>
            <a:ext cx="9144000" cy="856800"/>
          </a:xfrm>
          <a:prstGeom prst="rect">
            <a:avLst/>
          </a:prstGeom>
          <a:gradFill flip="none" rotWithShape="1">
            <a:gsLst>
              <a:gs pos="0">
                <a:srgbClr val="14416E"/>
              </a:gs>
              <a:gs pos="50000">
                <a:srgbClr val="1E62A9"/>
              </a:gs>
              <a:gs pos="100000">
                <a:srgbClr val="14416E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5929330"/>
            <a:ext cx="9144000" cy="86400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27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4413"/>
            <a:ext cx="914400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 21"/>
          <p:cNvGrpSpPr/>
          <p:nvPr/>
        </p:nvGrpSpPr>
        <p:grpSpPr>
          <a:xfrm>
            <a:off x="0" y="0"/>
            <a:ext cx="9144000" cy="762000"/>
            <a:chOff x="0" y="0"/>
            <a:chExt cx="9144000" cy="762000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179512" y="116632"/>
              <a:ext cx="87849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solidFill>
                    <a:schemeClr val="bg1"/>
                  </a:solidFill>
                </a:rPr>
                <a:t>Bubble Charts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80759" y="1052736"/>
            <a:ext cx="2829304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Blip>
                <a:blip r:embed="rId4"/>
              </a:buBlip>
            </a:pPr>
            <a:r>
              <a:rPr lang="en-GB" dirty="0" smtClean="0"/>
              <a:t>Shows ratio between two measures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Blip>
                <a:blip r:embed="rId4"/>
              </a:buBlip>
            </a:pPr>
            <a:r>
              <a:rPr lang="en-GB" dirty="0" smtClean="0"/>
              <a:t>Spot size can be used to show a third measure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Blip>
                <a:blip r:embed="rId4"/>
              </a:buBlip>
            </a:pPr>
            <a:r>
              <a:rPr lang="en-GB" dirty="0" smtClean="0"/>
              <a:t>Colour used to distinguish between groups or items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Blip>
                <a:blip r:embed="rId4"/>
              </a:buBlip>
            </a:pPr>
            <a:r>
              <a:rPr lang="en-GB" dirty="0" smtClean="0"/>
              <a:t>e.g. relationship between teaching and research measures of departments in the institution</a:t>
            </a:r>
            <a:endParaRPr lang="en-GB" sz="200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653" y="873446"/>
            <a:ext cx="842021" cy="1492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76" y="2564904"/>
            <a:ext cx="648493" cy="102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859305"/>
            <a:ext cx="4866123" cy="4871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452320" y="5713886"/>
            <a:ext cx="15121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latin typeface="Calibri"/>
                <a:cs typeface="Calibri"/>
              </a:rPr>
              <a:t>© University of Warwick 2013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5874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001200"/>
            <a:ext cx="9144000" cy="856800"/>
          </a:xfrm>
          <a:prstGeom prst="rect">
            <a:avLst/>
          </a:prstGeom>
          <a:gradFill flip="none" rotWithShape="1">
            <a:gsLst>
              <a:gs pos="0">
                <a:srgbClr val="14416E"/>
              </a:gs>
              <a:gs pos="50000">
                <a:srgbClr val="1E62A9"/>
              </a:gs>
              <a:gs pos="100000">
                <a:srgbClr val="14416E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5929330"/>
            <a:ext cx="9144000" cy="86400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27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4413"/>
            <a:ext cx="914400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 21"/>
          <p:cNvGrpSpPr/>
          <p:nvPr/>
        </p:nvGrpSpPr>
        <p:grpSpPr>
          <a:xfrm>
            <a:off x="0" y="0"/>
            <a:ext cx="9144000" cy="762000"/>
            <a:chOff x="0" y="0"/>
            <a:chExt cx="9144000" cy="762000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179512" y="116632"/>
              <a:ext cx="87849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solidFill>
                    <a:schemeClr val="bg1"/>
                  </a:solidFill>
                </a:rPr>
                <a:t>Bullet Charts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30452" y="995824"/>
            <a:ext cx="311741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tx2"/>
              </a:buClr>
              <a:buBlip>
                <a:blip r:embed="rId4"/>
              </a:buBlip>
            </a:pPr>
            <a:r>
              <a:rPr lang="en-GB" dirty="0" smtClean="0"/>
              <a:t>Developed to replace meters and gauges</a:t>
            </a:r>
          </a:p>
          <a:p>
            <a:pPr marL="285750" indent="-285750">
              <a:spcAft>
                <a:spcPts val="1200"/>
              </a:spcAft>
              <a:buClr>
                <a:schemeClr val="tx2"/>
              </a:buClr>
              <a:buBlip>
                <a:blip r:embed="rId4"/>
              </a:buBlip>
            </a:pPr>
            <a:r>
              <a:rPr lang="en-GB" dirty="0" smtClean="0"/>
              <a:t>Single quantitative measure</a:t>
            </a:r>
          </a:p>
          <a:p>
            <a:pPr marL="285750" indent="-285750">
              <a:spcAft>
                <a:spcPts val="1200"/>
              </a:spcAft>
              <a:buClr>
                <a:schemeClr val="tx2"/>
              </a:buClr>
              <a:buBlip>
                <a:blip r:embed="rId4"/>
              </a:buBlip>
            </a:pPr>
            <a:r>
              <a:rPr lang="en-GB" dirty="0" smtClean="0"/>
              <a:t>Other complementary  measures to enrich meaning</a:t>
            </a:r>
          </a:p>
          <a:p>
            <a:pPr marL="285750" indent="-285750">
              <a:spcAft>
                <a:spcPts val="1200"/>
              </a:spcAft>
              <a:buClr>
                <a:schemeClr val="tx2"/>
              </a:buClr>
              <a:buBlip>
                <a:blip r:embed="rId4"/>
              </a:buBlip>
            </a:pPr>
            <a:r>
              <a:rPr lang="en-GB" dirty="0" smtClean="0"/>
              <a:t>Allows comparison with a target</a:t>
            </a:r>
          </a:p>
          <a:p>
            <a:pPr marL="285750" indent="-285750">
              <a:spcAft>
                <a:spcPts val="1200"/>
              </a:spcAft>
              <a:buClr>
                <a:schemeClr val="tx2"/>
              </a:buClr>
              <a:buBlip>
                <a:blip r:embed="rId4"/>
              </a:buBlip>
            </a:pPr>
            <a:r>
              <a:rPr lang="en-GB" dirty="0" smtClean="0"/>
              <a:t>e.g. Year-on-year comparison of NSS results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453" y="1605422"/>
            <a:ext cx="5762219" cy="198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436096" y="3713563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cs typeface="Calibri"/>
              </a:rPr>
              <a:t>http://</a:t>
            </a:r>
            <a:r>
              <a:rPr lang="en-GB" sz="800" dirty="0" smtClean="0">
                <a:cs typeface="Calibri"/>
              </a:rPr>
              <a:t>www.perceptualedge.com/articles/misc/Bullet_Graph_Design_Spec.pdf </a:t>
            </a:r>
            <a:endParaRPr lang="en-GB" sz="800" dirty="0">
              <a:cs typeface="Calibri"/>
            </a:endParaRPr>
          </a:p>
          <a:p>
            <a:pPr algn="r"/>
            <a:r>
              <a:rPr lang="en-GB" sz="800" dirty="0" smtClean="0">
                <a:latin typeface="Calibri"/>
                <a:cs typeface="Calibri"/>
              </a:rPr>
              <a:t>© Stephen Few 2006-2010</a:t>
            </a:r>
            <a:endParaRPr lang="en-GB" sz="800" dirty="0"/>
          </a:p>
        </p:txBody>
      </p:sp>
      <p:sp>
        <p:nvSpPr>
          <p:cNvPr id="5" name="Rectangle 4"/>
          <p:cNvSpPr/>
          <p:nvPr/>
        </p:nvSpPr>
        <p:spPr>
          <a:xfrm>
            <a:off x="7201088" y="5517232"/>
            <a:ext cx="181492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800" dirty="0"/>
              <a:t>National Student Survey results 2008/9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52320" y="5713886"/>
            <a:ext cx="15121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latin typeface="Calibri"/>
                <a:cs typeface="Calibri"/>
              </a:rPr>
              <a:t>© University of Warwick 2013</a:t>
            </a:r>
            <a:endParaRPr lang="en-GB" sz="8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251021"/>
            <a:ext cx="5940152" cy="121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47171"/>
            <a:ext cx="1648654" cy="136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23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001200"/>
            <a:ext cx="9144000" cy="856800"/>
          </a:xfrm>
          <a:prstGeom prst="rect">
            <a:avLst/>
          </a:prstGeom>
          <a:gradFill flip="none" rotWithShape="1">
            <a:gsLst>
              <a:gs pos="0">
                <a:srgbClr val="14416E"/>
              </a:gs>
              <a:gs pos="50000">
                <a:srgbClr val="1E62A9"/>
              </a:gs>
              <a:gs pos="100000">
                <a:srgbClr val="14416E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5929330"/>
            <a:ext cx="9144000" cy="86400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27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4413"/>
            <a:ext cx="914400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 21"/>
          <p:cNvGrpSpPr/>
          <p:nvPr/>
        </p:nvGrpSpPr>
        <p:grpSpPr>
          <a:xfrm>
            <a:off x="0" y="0"/>
            <a:ext cx="9144000" cy="762000"/>
            <a:chOff x="0" y="0"/>
            <a:chExt cx="9144000" cy="762000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179512" y="116632"/>
              <a:ext cx="87849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solidFill>
                    <a:schemeClr val="bg1"/>
                  </a:solidFill>
                </a:rPr>
                <a:t>Lollipop Charts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79512" y="1412776"/>
            <a:ext cx="266429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tx2"/>
              </a:buClr>
              <a:buBlip>
                <a:blip r:embed="rId4"/>
              </a:buBlip>
            </a:pPr>
            <a:r>
              <a:rPr lang="en-GB" dirty="0" smtClean="0"/>
              <a:t>Used to show net loss/gain</a:t>
            </a:r>
          </a:p>
          <a:p>
            <a:pPr marL="285750" indent="-285750">
              <a:spcAft>
                <a:spcPts val="1200"/>
              </a:spcAft>
              <a:buClr>
                <a:schemeClr val="tx2"/>
              </a:buClr>
              <a:buBlip>
                <a:blip r:embed="rId4"/>
              </a:buBlip>
            </a:pPr>
            <a:r>
              <a:rPr lang="en-GB" dirty="0" smtClean="0"/>
              <a:t>Red lollipop shows net loss to a competitor</a:t>
            </a:r>
          </a:p>
          <a:p>
            <a:pPr marL="285750" indent="-285750">
              <a:spcAft>
                <a:spcPts val="1200"/>
              </a:spcAft>
              <a:buClr>
                <a:schemeClr val="tx2"/>
              </a:buClr>
              <a:buBlip>
                <a:blip r:embed="rId4"/>
              </a:buBlip>
            </a:pPr>
            <a:r>
              <a:rPr lang="en-GB" dirty="0" smtClean="0"/>
              <a:t>Green lollipop shows net gain from a competitor</a:t>
            </a:r>
          </a:p>
          <a:p>
            <a:pPr marL="285750" indent="-285750">
              <a:spcAft>
                <a:spcPts val="1200"/>
              </a:spcAft>
              <a:buClr>
                <a:schemeClr val="tx2"/>
              </a:buClr>
              <a:buBlip>
                <a:blip r:embed="rId4"/>
              </a:buBlip>
            </a:pPr>
            <a:r>
              <a:rPr lang="en-GB" dirty="0" smtClean="0"/>
              <a:t>e.g. loss/gain of students holding offers from Warwick to/from other institutions</a:t>
            </a:r>
          </a:p>
          <a:p>
            <a:pPr marL="285750" indent="-285750">
              <a:spcAft>
                <a:spcPts val="1200"/>
              </a:spcAft>
              <a:buClr>
                <a:schemeClr val="tx2"/>
              </a:buClr>
              <a:buBlip>
                <a:blip r:embed="rId4"/>
              </a:buBlip>
            </a:pPr>
            <a:endParaRPr lang="en-GB" sz="2000" dirty="0" smtClean="0"/>
          </a:p>
        </p:txBody>
      </p:sp>
      <p:pic>
        <p:nvPicPr>
          <p:cNvPr id="3074" name="Picture 2" descr="C:\Users\mpslac\AppData\Local\Microsoft\Windows\Temporary Internet Files\Content.Outlook\XEDRJAH5\LollipopChartExamp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498" y="1054199"/>
            <a:ext cx="6072990" cy="410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452320" y="5713886"/>
            <a:ext cx="15121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latin typeface="Calibri"/>
                <a:cs typeface="Calibri"/>
              </a:rPr>
              <a:t>© University of Warwick 2013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408271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001200"/>
            <a:ext cx="9144000" cy="856800"/>
          </a:xfrm>
          <a:prstGeom prst="rect">
            <a:avLst/>
          </a:prstGeom>
          <a:gradFill flip="none" rotWithShape="1">
            <a:gsLst>
              <a:gs pos="0">
                <a:srgbClr val="14416E"/>
              </a:gs>
              <a:gs pos="50000">
                <a:srgbClr val="1E62A9"/>
              </a:gs>
              <a:gs pos="100000">
                <a:srgbClr val="14416E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5929330"/>
            <a:ext cx="9144000" cy="86400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27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4413"/>
            <a:ext cx="914400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 21"/>
          <p:cNvGrpSpPr/>
          <p:nvPr/>
        </p:nvGrpSpPr>
        <p:grpSpPr>
          <a:xfrm>
            <a:off x="0" y="0"/>
            <a:ext cx="9144000" cy="762000"/>
            <a:chOff x="0" y="0"/>
            <a:chExt cx="9144000" cy="762000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179512" y="116632"/>
              <a:ext cx="87849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solidFill>
                    <a:schemeClr val="bg1"/>
                  </a:solidFill>
                </a:rPr>
                <a:t>Bump Charts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96380" y="980728"/>
            <a:ext cx="8534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tx2"/>
              </a:buClr>
              <a:buBlip>
                <a:blip r:embed="rId4"/>
              </a:buBlip>
            </a:pPr>
            <a:r>
              <a:rPr lang="en-GB" dirty="0" smtClean="0"/>
              <a:t>Bump charts show change in a particular measure over time</a:t>
            </a:r>
            <a:endParaRPr lang="en-GB" sz="2000" dirty="0" smtClean="0"/>
          </a:p>
        </p:txBody>
      </p:sp>
      <p:pic>
        <p:nvPicPr>
          <p:cNvPr id="2050" name="Picture 2" descr="C:\Users\mpslac\AppData\Local\Microsoft\Windows\Temporary Internet Files\Content.Outlook\XEDRJAH5\BumpChartExamp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05209"/>
            <a:ext cx="6388642" cy="345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1520" y="5273034"/>
            <a:ext cx="8768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tx2"/>
              </a:buClr>
              <a:buBlip>
                <a:blip r:embed="rId4"/>
              </a:buBlip>
            </a:pPr>
            <a:r>
              <a:rPr lang="en-GB" dirty="0" smtClean="0"/>
              <a:t>e.g. How applications to study a course have changed at selected institutions over time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170723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001200"/>
            <a:ext cx="9144000" cy="856800"/>
          </a:xfrm>
          <a:prstGeom prst="rect">
            <a:avLst/>
          </a:prstGeom>
          <a:gradFill flip="none" rotWithShape="1">
            <a:gsLst>
              <a:gs pos="0">
                <a:srgbClr val="14416E"/>
              </a:gs>
              <a:gs pos="50000">
                <a:srgbClr val="1E62A9"/>
              </a:gs>
              <a:gs pos="100000">
                <a:srgbClr val="14416E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5929330"/>
            <a:ext cx="9144000" cy="86400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27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4413"/>
            <a:ext cx="914400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 21"/>
          <p:cNvGrpSpPr/>
          <p:nvPr/>
        </p:nvGrpSpPr>
        <p:grpSpPr>
          <a:xfrm>
            <a:off x="0" y="0"/>
            <a:ext cx="9144000" cy="762000"/>
            <a:chOff x="0" y="0"/>
            <a:chExt cx="9144000" cy="762000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179512" y="116632"/>
              <a:ext cx="87849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solidFill>
                    <a:schemeClr val="bg1"/>
                  </a:solidFill>
                </a:rPr>
                <a:t>Solving Business Problems with Business Analytics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14318" y="1125899"/>
            <a:ext cx="83901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Blip>
                <a:blip r:embed="rId4"/>
              </a:buBlip>
            </a:pPr>
            <a:r>
              <a:rPr lang="en-GB" sz="2000" dirty="0"/>
              <a:t>Good data visualisation removes the need for </a:t>
            </a:r>
            <a:r>
              <a:rPr lang="en-GB" sz="2000" dirty="0" smtClean="0"/>
              <a:t>a comprehensive narrative</a:t>
            </a:r>
            <a:endParaRPr lang="en-GB" sz="2000" dirty="0" smtClean="0"/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Blip>
                <a:blip r:embed="rId4"/>
              </a:buBlip>
            </a:pPr>
            <a:r>
              <a:rPr lang="en-GB" sz="2000" dirty="0" smtClean="0"/>
              <a:t>Important </a:t>
            </a:r>
            <a:r>
              <a:rPr lang="en-GB" sz="2000" dirty="0"/>
              <a:t>to prevent misunderstandings by explaining what the data doesn’t </a:t>
            </a:r>
            <a:r>
              <a:rPr lang="en-GB" sz="2000" dirty="0" smtClean="0"/>
              <a:t>do</a:t>
            </a:r>
            <a:endParaRPr lang="en-GB" sz="2000" dirty="0"/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Blip>
                <a:blip r:embed="rId4"/>
              </a:buBlip>
            </a:pPr>
            <a:r>
              <a:rPr lang="en-GB" sz="2000" dirty="0" smtClean="0"/>
              <a:t>Used a range of data visualisations to solve business problems across different areas of the University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Blip>
                <a:blip r:embed="rId4"/>
              </a:buBlip>
            </a:pPr>
            <a:r>
              <a:rPr lang="en-GB" sz="2000" dirty="0" smtClean="0"/>
              <a:t>Technology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Blip>
                <a:blip r:embed="rId4"/>
              </a:buBlip>
            </a:pPr>
            <a:r>
              <a:rPr lang="en-GB" sz="2000" dirty="0" smtClean="0"/>
              <a:t>Combination of dashboards/reports and </a:t>
            </a:r>
            <a:r>
              <a:rPr lang="en-GB" sz="2000" i="1" dirty="0" smtClean="0"/>
              <a:t>ad hoc </a:t>
            </a:r>
            <a:r>
              <a:rPr lang="en-GB" sz="2000" dirty="0" smtClean="0"/>
              <a:t>data analysis</a:t>
            </a:r>
          </a:p>
        </p:txBody>
      </p:sp>
    </p:spTree>
    <p:extLst>
      <p:ext uri="{BB962C8B-B14F-4D97-AF65-F5344CB8AC3E}">
        <p14:creationId xmlns:p14="http://schemas.microsoft.com/office/powerpoint/2010/main" val="147852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001200"/>
            <a:ext cx="9144000" cy="856800"/>
          </a:xfrm>
          <a:prstGeom prst="rect">
            <a:avLst/>
          </a:prstGeom>
          <a:gradFill flip="none" rotWithShape="1">
            <a:gsLst>
              <a:gs pos="0">
                <a:srgbClr val="14416E"/>
              </a:gs>
              <a:gs pos="50000">
                <a:srgbClr val="1E62A9"/>
              </a:gs>
              <a:gs pos="100000">
                <a:srgbClr val="14416E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5929330"/>
            <a:ext cx="9144000" cy="86400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27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4413"/>
            <a:ext cx="914400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 21"/>
          <p:cNvGrpSpPr/>
          <p:nvPr/>
        </p:nvGrpSpPr>
        <p:grpSpPr>
          <a:xfrm>
            <a:off x="0" y="0"/>
            <a:ext cx="9144000" cy="762000"/>
            <a:chOff x="0" y="0"/>
            <a:chExt cx="9144000" cy="762000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179512" y="116632"/>
              <a:ext cx="87849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solidFill>
                    <a:schemeClr val="bg1"/>
                  </a:solidFill>
                </a:rPr>
                <a:t>Timetable Rebuild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79512" y="980728"/>
            <a:ext cx="2808312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tx2"/>
              </a:buClr>
              <a:buBlip>
                <a:blip r:embed="rId4"/>
              </a:buBlip>
            </a:pPr>
            <a:r>
              <a:rPr lang="en-GB" dirty="0" smtClean="0"/>
              <a:t>Rebuild of teaching timetable</a:t>
            </a:r>
          </a:p>
          <a:p>
            <a:pPr marL="285750" indent="-285750">
              <a:spcAft>
                <a:spcPts val="1200"/>
              </a:spcAft>
              <a:buClr>
                <a:schemeClr val="tx2"/>
              </a:buClr>
              <a:buBlip>
                <a:blip r:embed="rId4"/>
              </a:buBlip>
            </a:pPr>
            <a:r>
              <a:rPr lang="en-GB" dirty="0" smtClean="0"/>
              <a:t>Analysis of room usage (by bookings) across the academic year</a:t>
            </a:r>
          </a:p>
          <a:p>
            <a:pPr marL="285750" indent="-285750">
              <a:spcAft>
                <a:spcPts val="1200"/>
              </a:spcAft>
              <a:buClr>
                <a:schemeClr val="tx2"/>
              </a:buClr>
              <a:buBlip>
                <a:blip r:embed="rId4"/>
              </a:buBlip>
            </a:pPr>
            <a:r>
              <a:rPr lang="en-GB" dirty="0" err="1" smtClean="0"/>
              <a:t>Heatmap</a:t>
            </a:r>
            <a:r>
              <a:rPr lang="en-GB" dirty="0" smtClean="0"/>
              <a:t> shows room bookings by hour/day/week/term</a:t>
            </a:r>
          </a:p>
          <a:p>
            <a:pPr marL="285750" indent="-285750">
              <a:spcAft>
                <a:spcPts val="1200"/>
              </a:spcAft>
              <a:buClr>
                <a:schemeClr val="tx2"/>
              </a:buClr>
              <a:buBlip>
                <a:blip r:embed="rId4"/>
              </a:buBlip>
            </a:pPr>
            <a:r>
              <a:rPr lang="en-GB" dirty="0" smtClean="0"/>
              <a:t>High % of room bookings represented in green</a:t>
            </a:r>
          </a:p>
          <a:p>
            <a:pPr marL="285750" indent="-285750">
              <a:spcAft>
                <a:spcPts val="1200"/>
              </a:spcAft>
              <a:buClr>
                <a:schemeClr val="tx2"/>
              </a:buClr>
              <a:buBlip>
                <a:blip r:embed="rId4"/>
              </a:buBlip>
            </a:pPr>
            <a:r>
              <a:rPr lang="en-GB" dirty="0" smtClean="0"/>
              <a:t>Low % of bookings in red</a:t>
            </a:r>
          </a:p>
          <a:p>
            <a:pPr marL="285750" indent="-285750">
              <a:spcAft>
                <a:spcPts val="1200"/>
              </a:spcAft>
              <a:buClr>
                <a:schemeClr val="tx2"/>
              </a:buClr>
              <a:buBlip>
                <a:blip r:embed="rId4"/>
              </a:buBlip>
            </a:pPr>
            <a:r>
              <a:rPr lang="en-GB" dirty="0" smtClean="0"/>
              <a:t>Can drill down by area on campus/building for more detailed analysis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81" y="980728"/>
            <a:ext cx="5904656" cy="338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09120"/>
            <a:ext cx="127168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452320" y="5713886"/>
            <a:ext cx="15121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latin typeface="Calibri"/>
                <a:cs typeface="Calibri"/>
              </a:rPr>
              <a:t>© University of Warwick 2013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7814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001200"/>
            <a:ext cx="9144000" cy="856800"/>
          </a:xfrm>
          <a:prstGeom prst="rect">
            <a:avLst/>
          </a:prstGeom>
          <a:gradFill flip="none" rotWithShape="1">
            <a:gsLst>
              <a:gs pos="0">
                <a:srgbClr val="14416E"/>
              </a:gs>
              <a:gs pos="50000">
                <a:srgbClr val="1E62A9"/>
              </a:gs>
              <a:gs pos="100000">
                <a:srgbClr val="14416E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5929330"/>
            <a:ext cx="9144000" cy="86400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27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4413"/>
            <a:ext cx="914400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 21"/>
          <p:cNvGrpSpPr/>
          <p:nvPr/>
        </p:nvGrpSpPr>
        <p:grpSpPr>
          <a:xfrm>
            <a:off x="0" y="0"/>
            <a:ext cx="9144000" cy="762000"/>
            <a:chOff x="0" y="0"/>
            <a:chExt cx="9144000" cy="762000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179512" y="116632"/>
              <a:ext cx="87849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solidFill>
                    <a:schemeClr val="bg1"/>
                  </a:solidFill>
                </a:rPr>
                <a:t>Corporate Strategy Refresh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14318" y="1052736"/>
            <a:ext cx="298952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tx2"/>
              </a:buClr>
              <a:buBlip>
                <a:blip r:embed="rId4"/>
              </a:buBlip>
            </a:pPr>
            <a:r>
              <a:rPr lang="en-GB" dirty="0" smtClean="0"/>
              <a:t>Where </a:t>
            </a:r>
            <a:r>
              <a:rPr lang="en-GB" dirty="0" smtClean="0"/>
              <a:t>do we want to be?</a:t>
            </a:r>
          </a:p>
          <a:p>
            <a:pPr marL="285750" indent="-285750">
              <a:spcAft>
                <a:spcPts val="1200"/>
              </a:spcAft>
              <a:buClr>
                <a:schemeClr val="tx2"/>
              </a:buClr>
              <a:buBlip>
                <a:blip r:embed="rId4"/>
              </a:buBlip>
            </a:pPr>
            <a:r>
              <a:rPr lang="en-GB" dirty="0" smtClean="0"/>
              <a:t>Analyse historical performance across different areas of strategic importance</a:t>
            </a:r>
          </a:p>
          <a:p>
            <a:pPr marL="285750" indent="-285750">
              <a:spcAft>
                <a:spcPts val="1200"/>
              </a:spcAft>
              <a:buClr>
                <a:schemeClr val="tx2"/>
              </a:buClr>
              <a:buBlip>
                <a:blip r:embed="rId4"/>
              </a:buBlip>
            </a:pPr>
            <a:r>
              <a:rPr lang="en-GB" dirty="0" smtClean="0"/>
              <a:t>Competitor analysis</a:t>
            </a:r>
          </a:p>
          <a:p>
            <a:pPr marL="285750" indent="-285750">
              <a:spcAft>
                <a:spcPts val="1200"/>
              </a:spcAft>
              <a:buClr>
                <a:schemeClr val="tx2"/>
              </a:buClr>
              <a:buBlip>
                <a:blip r:embed="rId4"/>
              </a:buBlip>
            </a:pPr>
            <a:r>
              <a:rPr lang="en-GB" dirty="0" smtClean="0"/>
              <a:t>Use data to inform </a:t>
            </a:r>
            <a:r>
              <a:rPr lang="en-GB" dirty="0" smtClean="0"/>
              <a:t>future strategy </a:t>
            </a:r>
            <a:r>
              <a:rPr lang="en-GB" dirty="0" smtClean="0"/>
              <a:t>&amp; target </a:t>
            </a:r>
            <a:r>
              <a:rPr lang="en-GB" dirty="0" smtClean="0"/>
              <a:t>setting</a:t>
            </a:r>
            <a:endParaRPr lang="en-GB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7452320" y="5713886"/>
            <a:ext cx="15121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latin typeface="Calibri"/>
                <a:cs typeface="Calibri"/>
              </a:rPr>
              <a:t>© University of Warwick 2013</a:t>
            </a:r>
            <a:endParaRPr lang="en-GB" sz="8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850745"/>
            <a:ext cx="4812729" cy="4761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5004048" y="5496496"/>
            <a:ext cx="3883968" cy="380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800" i="1" dirty="0" smtClean="0"/>
              <a:t>Source: THE 2013</a:t>
            </a:r>
            <a:endParaRPr lang="en-GB" sz="800" i="1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178" y="1592277"/>
            <a:ext cx="687310" cy="286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177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001200"/>
            <a:ext cx="9144000" cy="856800"/>
          </a:xfrm>
          <a:prstGeom prst="rect">
            <a:avLst/>
          </a:prstGeom>
          <a:gradFill flip="none" rotWithShape="1">
            <a:gsLst>
              <a:gs pos="0">
                <a:srgbClr val="14416E"/>
              </a:gs>
              <a:gs pos="50000">
                <a:srgbClr val="1E62A9"/>
              </a:gs>
              <a:gs pos="100000">
                <a:srgbClr val="14416E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5929330"/>
            <a:ext cx="9144000" cy="86400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27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413"/>
            <a:ext cx="914400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 21"/>
          <p:cNvGrpSpPr/>
          <p:nvPr/>
        </p:nvGrpSpPr>
        <p:grpSpPr>
          <a:xfrm>
            <a:off x="0" y="0"/>
            <a:ext cx="9144000" cy="762000"/>
            <a:chOff x="0" y="0"/>
            <a:chExt cx="9144000" cy="762000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179512" y="116632"/>
              <a:ext cx="87849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solidFill>
                    <a:schemeClr val="bg1"/>
                  </a:solidFill>
                </a:rPr>
                <a:t>Research Assessment &amp; Planning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07504" y="1207168"/>
            <a:ext cx="295232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tx2"/>
              </a:buClr>
              <a:buBlip>
                <a:blip r:embed="rId5"/>
              </a:buBlip>
            </a:pPr>
            <a:r>
              <a:rPr lang="en-GB" dirty="0" smtClean="0"/>
              <a:t>Internal research assessment and planning</a:t>
            </a:r>
          </a:p>
          <a:p>
            <a:pPr marL="285750" indent="-285750">
              <a:spcAft>
                <a:spcPts val="1200"/>
              </a:spcAft>
              <a:buClr>
                <a:schemeClr val="tx2"/>
              </a:buClr>
              <a:buBlip>
                <a:blip r:embed="rId5"/>
              </a:buBlip>
            </a:pPr>
            <a:r>
              <a:rPr lang="en-GB" dirty="0" smtClean="0"/>
              <a:t>Planning and forecasting of research income</a:t>
            </a:r>
          </a:p>
          <a:p>
            <a:pPr marL="285750" indent="-285750">
              <a:spcAft>
                <a:spcPts val="1200"/>
              </a:spcAft>
              <a:buClr>
                <a:schemeClr val="tx2"/>
              </a:buClr>
              <a:buBlip>
                <a:blip r:embed="rId5"/>
              </a:buBlip>
            </a:pPr>
            <a:r>
              <a:rPr lang="en-GB" dirty="0" err="1" smtClean="0"/>
              <a:t>Heatmap</a:t>
            </a:r>
            <a:r>
              <a:rPr lang="en-GB" dirty="0" smtClean="0"/>
              <a:t> shows quintile colour-coded profile for a department</a:t>
            </a:r>
          </a:p>
          <a:p>
            <a:pPr marL="285750" indent="-285750">
              <a:spcAft>
                <a:spcPts val="1200"/>
              </a:spcAft>
              <a:buClr>
                <a:schemeClr val="tx2"/>
              </a:buClr>
              <a:buBlip>
                <a:blip r:embed="rId5"/>
              </a:buBlip>
            </a:pPr>
            <a:r>
              <a:rPr lang="en-GB" dirty="0" smtClean="0"/>
              <a:t>Shows research grant applications and awards (count and value) for each academic</a:t>
            </a:r>
          </a:p>
          <a:p>
            <a:pPr marL="285750" indent="-285750">
              <a:spcAft>
                <a:spcPts val="1200"/>
              </a:spcAft>
              <a:buClr>
                <a:schemeClr val="tx2"/>
              </a:buClr>
              <a:buBlip>
                <a:blip r:embed="rId5"/>
              </a:buBlip>
            </a:pPr>
            <a:r>
              <a:rPr lang="en-GB" dirty="0" smtClean="0"/>
              <a:t>Benchmarked against departmental percentiles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52320" y="5713886"/>
            <a:ext cx="15121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latin typeface="Calibri"/>
                <a:cs typeface="Calibri"/>
              </a:rPr>
              <a:t>© University of Warwick 2013</a:t>
            </a:r>
            <a:endParaRPr lang="en-GB" sz="800" dirty="0"/>
          </a:p>
        </p:txBody>
      </p:sp>
      <p:grpSp>
        <p:nvGrpSpPr>
          <p:cNvPr id="6" name="Group 5"/>
          <p:cNvGrpSpPr/>
          <p:nvPr/>
        </p:nvGrpSpPr>
        <p:grpSpPr>
          <a:xfrm>
            <a:off x="3131840" y="898303"/>
            <a:ext cx="5832649" cy="4635414"/>
            <a:chOff x="3131840" y="898303"/>
            <a:chExt cx="5832649" cy="4635414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1340768"/>
              <a:ext cx="5832649" cy="4192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898303"/>
              <a:ext cx="2232248" cy="308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131840" y="1556792"/>
              <a:ext cx="108012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 err="1" smtClean="0">
                  <a:latin typeface="Arial" pitchFamily="34" charset="0"/>
                  <a:cs typeface="Arial" pitchFamily="34" charset="0"/>
                </a:rPr>
                <a:t>Prof.</a:t>
              </a:r>
              <a:r>
                <a:rPr lang="en-GB" sz="800" dirty="0" smtClean="0">
                  <a:latin typeface="Arial" pitchFamily="34" charset="0"/>
                  <a:cs typeface="Arial" pitchFamily="34" charset="0"/>
                </a:rPr>
                <a:t> Nick Wyatt</a:t>
              </a:r>
              <a:endParaRPr lang="en-GB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31840" y="2204864"/>
              <a:ext cx="108012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 err="1" smtClean="0">
                  <a:latin typeface="Arial" pitchFamily="34" charset="0"/>
                  <a:cs typeface="Arial" pitchFamily="34" charset="0"/>
                </a:rPr>
                <a:t>Dr.</a:t>
              </a:r>
              <a:r>
                <a:rPr lang="en-GB" sz="800" dirty="0" smtClean="0">
                  <a:latin typeface="Arial" pitchFamily="34" charset="0"/>
                  <a:cs typeface="Arial" pitchFamily="34" charset="0"/>
                </a:rPr>
                <a:t> Sam Cole</a:t>
              </a:r>
              <a:endParaRPr lang="en-GB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31840" y="2852936"/>
              <a:ext cx="122413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 err="1" smtClean="0">
                  <a:latin typeface="Arial" pitchFamily="34" charset="0"/>
                  <a:cs typeface="Arial" pitchFamily="34" charset="0"/>
                </a:rPr>
                <a:t>Dr.</a:t>
              </a:r>
              <a:r>
                <a:rPr lang="en-GB" sz="800" dirty="0" smtClean="0">
                  <a:latin typeface="Arial" pitchFamily="34" charset="0"/>
                  <a:cs typeface="Arial" pitchFamily="34" charset="0"/>
                </a:rPr>
                <a:t> Paul Johnstone</a:t>
              </a:r>
              <a:endParaRPr lang="en-GB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31840" y="3558208"/>
              <a:ext cx="108012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 err="1" smtClean="0">
                  <a:latin typeface="Arial" pitchFamily="34" charset="0"/>
                  <a:cs typeface="Arial" pitchFamily="34" charset="0"/>
                </a:rPr>
                <a:t>Prof.</a:t>
              </a:r>
              <a:r>
                <a:rPr lang="en-GB" sz="800" dirty="0" smtClean="0">
                  <a:latin typeface="Arial" pitchFamily="34" charset="0"/>
                  <a:cs typeface="Arial" pitchFamily="34" charset="0"/>
                </a:rPr>
                <a:t> Emma Melia</a:t>
              </a:r>
              <a:endParaRPr lang="en-GB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31840" y="4206280"/>
              <a:ext cx="122413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 err="1" smtClean="0">
                  <a:latin typeface="Arial" pitchFamily="34" charset="0"/>
                  <a:cs typeface="Arial" pitchFamily="34" charset="0"/>
                </a:rPr>
                <a:t>Dr.</a:t>
              </a:r>
              <a:r>
                <a:rPr lang="en-GB" sz="800" dirty="0" smtClean="0">
                  <a:latin typeface="Arial" pitchFamily="34" charset="0"/>
                  <a:cs typeface="Arial" pitchFamily="34" charset="0"/>
                </a:rPr>
                <a:t> Rebecca Lamberts</a:t>
              </a:r>
              <a:endParaRPr lang="en-GB" sz="8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909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001200"/>
            <a:ext cx="9144000" cy="856800"/>
          </a:xfrm>
          <a:prstGeom prst="rect">
            <a:avLst/>
          </a:prstGeom>
          <a:gradFill flip="none" rotWithShape="1">
            <a:gsLst>
              <a:gs pos="0">
                <a:srgbClr val="14416E"/>
              </a:gs>
              <a:gs pos="50000">
                <a:srgbClr val="1E62A9"/>
              </a:gs>
              <a:gs pos="100000">
                <a:srgbClr val="14416E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5929330"/>
            <a:ext cx="9144000" cy="86400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27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4413"/>
            <a:ext cx="914400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 21"/>
          <p:cNvGrpSpPr/>
          <p:nvPr/>
        </p:nvGrpSpPr>
        <p:grpSpPr>
          <a:xfrm>
            <a:off x="0" y="0"/>
            <a:ext cx="9144000" cy="762000"/>
            <a:chOff x="0" y="0"/>
            <a:chExt cx="9144000" cy="762000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179512" y="116632"/>
              <a:ext cx="87849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solidFill>
                    <a:schemeClr val="bg1"/>
                  </a:solidFill>
                </a:rPr>
                <a:t>Student Satisfaction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452320" y="5713886"/>
            <a:ext cx="15121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latin typeface="Calibri"/>
                <a:cs typeface="Calibri"/>
              </a:rPr>
              <a:t>© University of Warwick 2013</a:t>
            </a:r>
            <a:endParaRPr lang="en-GB" sz="8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8" t="17176" r="23868" b="6812"/>
          <a:stretch/>
        </p:blipFill>
        <p:spPr bwMode="auto">
          <a:xfrm>
            <a:off x="2834253" y="907764"/>
            <a:ext cx="6312978" cy="4753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51165" y="918616"/>
            <a:ext cx="2808311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Blip>
                <a:blip r:embed="rId5"/>
              </a:buBlip>
            </a:pPr>
            <a:r>
              <a:rPr lang="en-GB" dirty="0" smtClean="0"/>
              <a:t>National Student Survey results used to measure student satisfaction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Blip>
                <a:blip r:embed="rId5"/>
              </a:buBlip>
            </a:pPr>
            <a:r>
              <a:rPr lang="en-GB" dirty="0" smtClean="0"/>
              <a:t>Benchmark performance against other institutions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Blip>
                <a:blip r:embed="rId5"/>
              </a:buBlip>
            </a:pPr>
            <a:r>
              <a:rPr lang="en-GB" dirty="0" smtClean="0"/>
              <a:t>Reference lines represent mean score in that category for the subject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Blip>
                <a:blip r:embed="rId5"/>
              </a:buBlip>
            </a:pPr>
            <a:r>
              <a:rPr lang="en-GB" dirty="0" smtClean="0"/>
              <a:t>Quick </a:t>
            </a:r>
            <a:r>
              <a:rPr lang="en-GB" dirty="0" smtClean="0"/>
              <a:t>visualisation of a large data set</a:t>
            </a:r>
          </a:p>
        </p:txBody>
      </p:sp>
    </p:spTree>
    <p:extLst>
      <p:ext uri="{BB962C8B-B14F-4D97-AF65-F5344CB8AC3E}">
        <p14:creationId xmlns:p14="http://schemas.microsoft.com/office/powerpoint/2010/main" val="197835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001200"/>
            <a:ext cx="9144000" cy="856800"/>
          </a:xfrm>
          <a:prstGeom prst="rect">
            <a:avLst/>
          </a:prstGeom>
          <a:gradFill flip="none" rotWithShape="1">
            <a:gsLst>
              <a:gs pos="0">
                <a:srgbClr val="14416E"/>
              </a:gs>
              <a:gs pos="50000">
                <a:srgbClr val="1E62A9"/>
              </a:gs>
              <a:gs pos="100000">
                <a:srgbClr val="14416E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3" name="Rectangle 2"/>
          <p:cNvSpPr/>
          <p:nvPr/>
        </p:nvSpPr>
        <p:spPr>
          <a:xfrm>
            <a:off x="0" y="5929330"/>
            <a:ext cx="9144000" cy="86400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27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4413"/>
            <a:ext cx="914400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0" y="0"/>
            <a:ext cx="9144000" cy="762000"/>
            <a:chOff x="0" y="0"/>
            <a:chExt cx="9144000" cy="762000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79512" y="116632"/>
              <a:ext cx="67687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solidFill>
                    <a:schemeClr val="bg1"/>
                  </a:solidFill>
                </a:rPr>
                <a:t>Summary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452320" y="5713886"/>
            <a:ext cx="15121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latin typeface="Calibri"/>
                <a:cs typeface="Calibri"/>
              </a:rPr>
              <a:t>© University of Warwick 2013</a:t>
            </a:r>
            <a:endParaRPr lang="en-GB" sz="800" dirty="0"/>
          </a:p>
        </p:txBody>
      </p:sp>
      <p:sp>
        <p:nvSpPr>
          <p:cNvPr id="11" name="TextBox 10"/>
          <p:cNvSpPr txBox="1"/>
          <p:nvPr/>
        </p:nvSpPr>
        <p:spPr>
          <a:xfrm>
            <a:off x="307822" y="1124744"/>
            <a:ext cx="854234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tx2"/>
              </a:buClr>
              <a:buBlip>
                <a:blip r:embed="rId4"/>
              </a:buBlip>
            </a:pPr>
            <a:r>
              <a:rPr lang="en-GB" sz="2000" dirty="0" smtClean="0"/>
              <a:t>Good data visualisation removes the need for extensive narrative</a:t>
            </a:r>
          </a:p>
          <a:p>
            <a:pPr marL="742950" lvl="1" indent="-285750">
              <a:spcAft>
                <a:spcPts val="1200"/>
              </a:spcAft>
              <a:buClr>
                <a:schemeClr val="tx2"/>
              </a:buClr>
              <a:buBlip>
                <a:blip r:embed="rId4"/>
              </a:buBlip>
            </a:pPr>
            <a:r>
              <a:rPr lang="en-GB" sz="2000" dirty="0" smtClean="0"/>
              <a:t>Know your audience</a:t>
            </a:r>
          </a:p>
          <a:p>
            <a:pPr marL="742950" lvl="1" indent="-285750">
              <a:spcAft>
                <a:spcPts val="1200"/>
              </a:spcAft>
              <a:buClr>
                <a:schemeClr val="tx2"/>
              </a:buClr>
              <a:buBlip>
                <a:blip r:embed="rId4"/>
              </a:buBlip>
            </a:pPr>
            <a:r>
              <a:rPr lang="en-GB" sz="2000" dirty="0" smtClean="0"/>
              <a:t>Use colour to link information and highlight differences in data</a:t>
            </a:r>
          </a:p>
          <a:p>
            <a:pPr marL="742950" lvl="1" indent="-285750">
              <a:spcAft>
                <a:spcPts val="1200"/>
              </a:spcAft>
              <a:buClr>
                <a:schemeClr val="tx2"/>
              </a:buClr>
              <a:buBlip>
                <a:blip r:embed="rId4"/>
              </a:buBlip>
            </a:pPr>
            <a:r>
              <a:rPr lang="en-GB" sz="2000" dirty="0" smtClean="0"/>
              <a:t>Contextualise and compare</a:t>
            </a:r>
          </a:p>
          <a:p>
            <a:pPr marL="742950" lvl="1" indent="-285750">
              <a:spcAft>
                <a:spcPts val="1200"/>
              </a:spcAft>
              <a:buClr>
                <a:schemeClr val="tx2"/>
              </a:buClr>
              <a:buBlip>
                <a:blip r:embed="rId4"/>
              </a:buBlip>
            </a:pPr>
            <a:r>
              <a:rPr lang="en-GB" sz="2000" dirty="0" smtClean="0"/>
              <a:t>Use clean designs</a:t>
            </a:r>
          </a:p>
          <a:p>
            <a:pPr marL="285750" indent="-285750">
              <a:spcAft>
                <a:spcPts val="1200"/>
              </a:spcAft>
              <a:buClr>
                <a:schemeClr val="tx2"/>
              </a:buClr>
              <a:buBlip>
                <a:blip r:embed="rId4"/>
              </a:buBlip>
            </a:pPr>
            <a:r>
              <a:rPr lang="en-GB" sz="2000" dirty="0" smtClean="0"/>
              <a:t>Choose visualisations that address the specific questions to be answered</a:t>
            </a:r>
          </a:p>
          <a:p>
            <a:pPr marL="285750" indent="-285750">
              <a:spcAft>
                <a:spcPts val="1200"/>
              </a:spcAft>
              <a:buClr>
                <a:schemeClr val="tx2"/>
              </a:buClr>
              <a:buBlip>
                <a:blip r:embed="rId4"/>
              </a:buBlip>
            </a:pPr>
            <a:r>
              <a:rPr lang="en-GB" sz="2000" dirty="0" smtClean="0"/>
              <a:t>Make clear what the limitations of the data are</a:t>
            </a:r>
          </a:p>
        </p:txBody>
      </p:sp>
    </p:spTree>
    <p:extLst>
      <p:ext uri="{BB962C8B-B14F-4D97-AF65-F5344CB8AC3E}">
        <p14:creationId xmlns:p14="http://schemas.microsoft.com/office/powerpoint/2010/main" val="166691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001200"/>
            <a:ext cx="9144000" cy="856800"/>
          </a:xfrm>
          <a:prstGeom prst="rect">
            <a:avLst/>
          </a:prstGeom>
          <a:gradFill flip="none" rotWithShape="1">
            <a:gsLst>
              <a:gs pos="0">
                <a:srgbClr val="14416E"/>
              </a:gs>
              <a:gs pos="50000">
                <a:srgbClr val="1E62A9"/>
              </a:gs>
              <a:gs pos="100000">
                <a:srgbClr val="14416E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5929330"/>
            <a:ext cx="9144000" cy="86400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27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4413"/>
            <a:ext cx="914400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300827" y="1009831"/>
            <a:ext cx="854234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tx2"/>
              </a:buClr>
              <a:buBlip>
                <a:blip r:embed="rId3"/>
              </a:buBlip>
            </a:pPr>
            <a:r>
              <a:rPr lang="en-GB" sz="2000" dirty="0" smtClean="0"/>
              <a:t>Key Components of Effective </a:t>
            </a:r>
            <a:r>
              <a:rPr lang="en-GB" sz="2000" dirty="0" smtClean="0"/>
              <a:t>Data Presentation</a:t>
            </a:r>
          </a:p>
          <a:p>
            <a:pPr marL="285750" indent="-285750">
              <a:spcAft>
                <a:spcPts val="1200"/>
              </a:spcAft>
              <a:buClr>
                <a:schemeClr val="tx2"/>
              </a:buClr>
              <a:buBlip>
                <a:blip r:embed="rId3"/>
              </a:buBlip>
            </a:pPr>
            <a:r>
              <a:rPr lang="en-GB" sz="2000" dirty="0" smtClean="0"/>
              <a:t>Targeting your audience</a:t>
            </a:r>
          </a:p>
          <a:p>
            <a:pPr marL="285750" indent="-285750">
              <a:spcAft>
                <a:spcPts val="1200"/>
              </a:spcAft>
              <a:buClr>
                <a:schemeClr val="tx2"/>
              </a:buClr>
              <a:buBlip>
                <a:blip r:embed="rId3"/>
              </a:buBlip>
            </a:pPr>
            <a:r>
              <a:rPr lang="en-GB" sz="2000" dirty="0" smtClean="0"/>
              <a:t>Warwick’s Design Framework</a:t>
            </a:r>
          </a:p>
          <a:p>
            <a:pPr marL="285750" indent="-285750">
              <a:spcAft>
                <a:spcPts val="1200"/>
              </a:spcAft>
              <a:buClr>
                <a:schemeClr val="tx2"/>
              </a:buClr>
              <a:buBlip>
                <a:blip r:embed="rId3"/>
              </a:buBlip>
            </a:pPr>
            <a:r>
              <a:rPr lang="en-GB" sz="2000" dirty="0" smtClean="0"/>
              <a:t>Types of data visualisation</a:t>
            </a:r>
          </a:p>
          <a:p>
            <a:pPr marL="285750" indent="-285750">
              <a:spcAft>
                <a:spcPts val="1200"/>
              </a:spcAft>
              <a:buClr>
                <a:schemeClr val="tx2"/>
              </a:buClr>
              <a:buBlip>
                <a:blip r:embed="rId3"/>
              </a:buBlip>
            </a:pPr>
            <a:r>
              <a:rPr lang="en-GB" sz="2000" dirty="0" smtClean="0"/>
              <a:t>Solving business problems with Business Analytics</a:t>
            </a:r>
          </a:p>
          <a:p>
            <a:pPr marL="742950" lvl="1" indent="-285750">
              <a:spcAft>
                <a:spcPts val="1200"/>
              </a:spcAft>
              <a:buClr>
                <a:schemeClr val="tx2"/>
              </a:buClr>
              <a:buBlip>
                <a:blip r:embed="rId3"/>
              </a:buBlip>
            </a:pPr>
            <a:r>
              <a:rPr lang="en-GB" sz="2000" dirty="0" smtClean="0"/>
              <a:t>Timetable Rebuild</a:t>
            </a:r>
          </a:p>
          <a:p>
            <a:pPr marL="742950" lvl="1" indent="-285750">
              <a:spcAft>
                <a:spcPts val="1200"/>
              </a:spcAft>
              <a:buClr>
                <a:schemeClr val="tx2"/>
              </a:buClr>
              <a:buBlip>
                <a:blip r:embed="rId3"/>
              </a:buBlip>
            </a:pPr>
            <a:r>
              <a:rPr lang="en-GB" sz="2000" dirty="0" smtClean="0"/>
              <a:t>Corporate Strategy Refresh</a:t>
            </a:r>
          </a:p>
          <a:p>
            <a:pPr marL="742950" lvl="1" indent="-285750">
              <a:spcAft>
                <a:spcPts val="1200"/>
              </a:spcAft>
              <a:buClr>
                <a:schemeClr val="tx2"/>
              </a:buClr>
              <a:buBlip>
                <a:blip r:embed="rId3"/>
              </a:buBlip>
            </a:pPr>
            <a:r>
              <a:rPr lang="en-GB" sz="2000" dirty="0" smtClean="0"/>
              <a:t>Research Assessment &amp; Planning</a:t>
            </a:r>
          </a:p>
          <a:p>
            <a:pPr marL="742950" lvl="1" indent="-285750">
              <a:spcAft>
                <a:spcPts val="1200"/>
              </a:spcAft>
              <a:buClr>
                <a:schemeClr val="tx2"/>
              </a:buClr>
              <a:buBlip>
                <a:blip r:embed="rId3"/>
              </a:buBlip>
            </a:pPr>
            <a:r>
              <a:rPr lang="en-GB" sz="2000" dirty="0" smtClean="0"/>
              <a:t>Student Satisfaction</a:t>
            </a:r>
          </a:p>
          <a:p>
            <a:pPr marL="285750" indent="-285750">
              <a:spcAft>
                <a:spcPts val="1200"/>
              </a:spcAft>
              <a:buClr>
                <a:schemeClr val="tx2"/>
              </a:buClr>
              <a:buBlip>
                <a:blip r:embed="rId3"/>
              </a:buBlip>
            </a:pPr>
            <a:r>
              <a:rPr lang="en-GB" sz="2000" dirty="0" smtClean="0"/>
              <a:t>Summary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4000" cy="762000"/>
            <a:chOff x="0" y="0"/>
            <a:chExt cx="9144000" cy="762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79512" y="116632"/>
              <a:ext cx="35283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solidFill>
                    <a:schemeClr val="bg1"/>
                  </a:solidFill>
                </a:rPr>
                <a:t>Outline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452320" y="5713886"/>
            <a:ext cx="15121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latin typeface="Calibri"/>
                <a:cs typeface="Calibri"/>
              </a:rPr>
              <a:t>© University of Warwick 2013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68705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001200"/>
            <a:ext cx="9144000" cy="856800"/>
          </a:xfrm>
          <a:prstGeom prst="rect">
            <a:avLst/>
          </a:prstGeom>
          <a:gradFill flip="none" rotWithShape="1">
            <a:gsLst>
              <a:gs pos="0">
                <a:srgbClr val="14416E"/>
              </a:gs>
              <a:gs pos="50000">
                <a:srgbClr val="1E62A9"/>
              </a:gs>
              <a:gs pos="100000">
                <a:srgbClr val="14416E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3" name="Rectangle 2"/>
          <p:cNvSpPr/>
          <p:nvPr/>
        </p:nvSpPr>
        <p:spPr>
          <a:xfrm>
            <a:off x="0" y="5929330"/>
            <a:ext cx="9144000" cy="86400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27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4413"/>
            <a:ext cx="914400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/>
          <p:nvPr/>
        </p:nvGrpSpPr>
        <p:grpSpPr>
          <a:xfrm>
            <a:off x="0" y="0"/>
            <a:ext cx="9144000" cy="762000"/>
            <a:chOff x="0" y="0"/>
            <a:chExt cx="9144000" cy="76200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79512" y="116632"/>
              <a:ext cx="67687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solidFill>
                    <a:schemeClr val="bg1"/>
                  </a:solidFill>
                </a:rPr>
                <a:t>Contacts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17125" y="1340768"/>
            <a:ext cx="810555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chemeClr val="tx2"/>
              </a:buClr>
            </a:pPr>
            <a:r>
              <a:rPr lang="en-GB" b="1" dirty="0" smtClean="0"/>
              <a:t>Giles Carden	</a:t>
            </a:r>
            <a:r>
              <a:rPr lang="en-US" dirty="0" smtClean="0"/>
              <a:t>g.carden@warwick.ac.uk</a:t>
            </a:r>
            <a:endParaRPr lang="en-US" dirty="0"/>
          </a:p>
          <a:p>
            <a:pPr>
              <a:spcAft>
                <a:spcPts val="1200"/>
              </a:spcAft>
              <a:buClr>
                <a:schemeClr val="tx2"/>
              </a:buClr>
            </a:pPr>
            <a:r>
              <a:rPr lang="en-US" dirty="0"/>
              <a:t>		</a:t>
            </a:r>
            <a:r>
              <a:rPr lang="en-US" dirty="0" smtClean="0"/>
              <a:t>www2.warwick.ac.uk/services/spa </a:t>
            </a:r>
            <a:r>
              <a:rPr lang="en-US" dirty="0"/>
              <a:t>	</a:t>
            </a:r>
            <a:r>
              <a:rPr lang="en-US" dirty="0" smtClean="0"/>
              <a:t>	</a:t>
            </a:r>
          </a:p>
          <a:p>
            <a:pPr>
              <a:spcAft>
                <a:spcPts val="1200"/>
              </a:spcAft>
              <a:buClr>
                <a:schemeClr val="tx2"/>
              </a:buClr>
            </a:pPr>
            <a:r>
              <a:rPr lang="en-US" dirty="0"/>
              <a:t>	</a:t>
            </a:r>
            <a:r>
              <a:rPr lang="en-US" dirty="0" smtClean="0"/>
              <a:t>	http://uk.linkedin.com/in/gcarden</a:t>
            </a:r>
            <a:endParaRPr lang="en-GB" dirty="0" smtClean="0"/>
          </a:p>
          <a:p>
            <a:pPr>
              <a:spcAft>
                <a:spcPts val="1200"/>
              </a:spcAft>
              <a:buClr>
                <a:schemeClr val="tx2"/>
              </a:buClr>
            </a:pPr>
            <a:r>
              <a:rPr lang="en-GB" dirty="0" smtClean="0"/>
              <a:t> 	 	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77" y="2204864"/>
            <a:ext cx="1524000" cy="3143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52320" y="5713886"/>
            <a:ext cx="15121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latin typeface="Calibri"/>
                <a:cs typeface="Calibri"/>
              </a:rPr>
              <a:t>© University of Warwick 2013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26017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001200"/>
            <a:ext cx="9144000" cy="856800"/>
          </a:xfrm>
          <a:prstGeom prst="rect">
            <a:avLst/>
          </a:prstGeom>
          <a:gradFill flip="none" rotWithShape="1">
            <a:gsLst>
              <a:gs pos="0">
                <a:srgbClr val="14416E"/>
              </a:gs>
              <a:gs pos="50000">
                <a:srgbClr val="1E62A9"/>
              </a:gs>
              <a:gs pos="100000">
                <a:srgbClr val="14416E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5929330"/>
            <a:ext cx="9144000" cy="86400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27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4413"/>
            <a:ext cx="914400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830995859"/>
              </p:ext>
            </p:extLst>
          </p:nvPr>
        </p:nvGraphicFramePr>
        <p:xfrm>
          <a:off x="1263165" y="1124744"/>
          <a:ext cx="662473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0" y="0"/>
            <a:ext cx="9144000" cy="762000"/>
            <a:chOff x="0" y="0"/>
            <a:chExt cx="9144000" cy="76200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179512" y="116632"/>
              <a:ext cx="67687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solidFill>
                    <a:schemeClr val="bg1"/>
                  </a:solidFill>
                </a:rPr>
                <a:t>Effective Data Presentation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796136" y="5467664"/>
            <a:ext cx="39630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800" dirty="0"/>
              <a:t>Image courtesy of </a:t>
            </a:r>
            <a:r>
              <a:rPr lang="en-GB" sz="800" dirty="0" smtClean="0"/>
              <a:t>Digitalart</a:t>
            </a:r>
            <a:r>
              <a:rPr lang="en-US" sz="800" dirty="0" smtClean="0"/>
              <a:t>/ </a:t>
            </a:r>
            <a:r>
              <a:rPr lang="en-US" sz="800" dirty="0"/>
              <a:t>FreeDigitalPhotos.net</a:t>
            </a:r>
          </a:p>
          <a:p>
            <a:endParaRPr lang="en-GB" dirty="0"/>
          </a:p>
        </p:txBody>
      </p:sp>
      <p:pic>
        <p:nvPicPr>
          <p:cNvPr id="2050" name="Picture 2" descr="Photo of Stephen Few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33" y="1052736"/>
            <a:ext cx="955030" cy="119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452320" y="5713886"/>
            <a:ext cx="15121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latin typeface="Calibri"/>
                <a:cs typeface="Calibri"/>
              </a:rPr>
              <a:t>© University of Warwick 2013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26619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CDDE387-9297-45AD-9B32-B0C5EBC705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AC7C867-6A71-4B68-B8B0-3DCD40EA76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B84BB9C-7CBA-441D-9A76-D9E87E2746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0E4020A-6F6D-404F-8A6A-67452AD39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5C8EEED-E99F-4F16-A11A-054AC824D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2F5757A-81B9-4B66-A59B-6B321980D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AB49C39-AA4C-421F-A95B-AD1456659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2574BC5-97D9-4D80-B346-14F37305CC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A22E917-FE0D-4D23-A36C-F856F615D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D752630-4CAE-4888-8B7D-968AE1459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07C1181-9AE5-4092-83ED-43D5E5229E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148191-52A6-4C3D-BF58-44B6BEBC0E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16B9457-FDDF-4917-8682-FF04785C0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42B9736-DED7-454C-B50D-B8DAEA7B99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1EA2B45-06D5-45F9-A6B2-44AFE86C3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09D2C1-694A-4EB0-807F-F61AB657DD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4073B3E-088A-4BBD-80E9-570C9B66D8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8856649-C41C-472C-AA12-EF53DDD4E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50002BD-8A8F-4BEB-A2E1-6D1B5F295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001200"/>
            <a:ext cx="9144000" cy="856800"/>
          </a:xfrm>
          <a:prstGeom prst="rect">
            <a:avLst/>
          </a:prstGeom>
          <a:gradFill flip="none" rotWithShape="1">
            <a:gsLst>
              <a:gs pos="0">
                <a:srgbClr val="14416E"/>
              </a:gs>
              <a:gs pos="50000">
                <a:srgbClr val="1E62A9"/>
              </a:gs>
              <a:gs pos="100000">
                <a:srgbClr val="14416E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5929330"/>
            <a:ext cx="9144000" cy="86400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27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413"/>
            <a:ext cx="914400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 21"/>
          <p:cNvGrpSpPr/>
          <p:nvPr/>
        </p:nvGrpSpPr>
        <p:grpSpPr>
          <a:xfrm>
            <a:off x="0" y="0"/>
            <a:ext cx="9144000" cy="762000"/>
            <a:chOff x="0" y="0"/>
            <a:chExt cx="9144000" cy="762000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179512" y="116632"/>
              <a:ext cx="87849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solidFill>
                    <a:schemeClr val="bg1"/>
                  </a:solidFill>
                </a:rPr>
                <a:t>Effective Visual Presentation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9435096"/>
              </p:ext>
            </p:extLst>
          </p:nvPr>
        </p:nvGraphicFramePr>
        <p:xfrm>
          <a:off x="446856" y="260648"/>
          <a:ext cx="82296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52320" y="5713886"/>
            <a:ext cx="15121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latin typeface="Calibri"/>
                <a:cs typeface="Calibri"/>
              </a:rPr>
              <a:t>© University of Warwick 2013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68471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001200"/>
            <a:ext cx="9144000" cy="856800"/>
          </a:xfrm>
          <a:prstGeom prst="rect">
            <a:avLst/>
          </a:prstGeom>
          <a:gradFill flip="none" rotWithShape="1">
            <a:gsLst>
              <a:gs pos="0">
                <a:srgbClr val="14416E"/>
              </a:gs>
              <a:gs pos="50000">
                <a:srgbClr val="1E62A9"/>
              </a:gs>
              <a:gs pos="100000">
                <a:srgbClr val="14416E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5929330"/>
            <a:ext cx="9144000" cy="86400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27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4413"/>
            <a:ext cx="914400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 21"/>
          <p:cNvGrpSpPr/>
          <p:nvPr/>
        </p:nvGrpSpPr>
        <p:grpSpPr>
          <a:xfrm>
            <a:off x="0" y="0"/>
            <a:ext cx="9144000" cy="762000"/>
            <a:chOff x="0" y="0"/>
            <a:chExt cx="9144000" cy="762000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179512" y="116632"/>
              <a:ext cx="87849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solidFill>
                    <a:schemeClr val="bg1"/>
                  </a:solidFill>
                </a:rPr>
                <a:t>Audience: Senior Management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980728"/>
            <a:ext cx="3457951" cy="2165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0" name="Chart 29"/>
          <p:cNvGraphicFramePr/>
          <p:nvPr>
            <p:extLst>
              <p:ext uri="{D42A27DB-BD31-4B8C-83A1-F6EECF244321}">
                <p14:modId xmlns:p14="http://schemas.microsoft.com/office/powerpoint/2010/main" val="604575308"/>
              </p:ext>
            </p:extLst>
          </p:nvPr>
        </p:nvGraphicFramePr>
        <p:xfrm>
          <a:off x="5650554" y="3573016"/>
          <a:ext cx="3313934" cy="2160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395536" y="1484782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tx2"/>
              </a:buClr>
              <a:buBlip>
                <a:blip r:embed="rId6"/>
              </a:buBlip>
            </a:pPr>
            <a:r>
              <a:rPr lang="en-GB" sz="2400" dirty="0" smtClean="0"/>
              <a:t>How are we doing compared to last year/forecast?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5536" y="4149080"/>
            <a:ext cx="527928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tx2"/>
              </a:buClr>
              <a:buBlip>
                <a:blip r:embed="rId6"/>
              </a:buBlip>
            </a:pPr>
            <a:r>
              <a:rPr lang="en-GB" sz="2400" dirty="0" smtClean="0"/>
              <a:t>How are we doing against the competition?</a:t>
            </a:r>
          </a:p>
          <a:p>
            <a:pPr marL="285750" indent="-285750">
              <a:spcAft>
                <a:spcPts val="1200"/>
              </a:spcAft>
              <a:buClr>
                <a:schemeClr val="tx2"/>
              </a:buClr>
              <a:buBlip>
                <a:blip r:embed="rId6"/>
              </a:buBlip>
            </a:pPr>
            <a:endParaRPr lang="en-GB" sz="2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7452320" y="5713886"/>
            <a:ext cx="15121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latin typeface="Calibri"/>
                <a:cs typeface="Calibri"/>
              </a:rPr>
              <a:t>© University of Warwick 2013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99211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001200"/>
            <a:ext cx="9144000" cy="856800"/>
          </a:xfrm>
          <a:prstGeom prst="rect">
            <a:avLst/>
          </a:prstGeom>
          <a:gradFill flip="none" rotWithShape="1">
            <a:gsLst>
              <a:gs pos="0">
                <a:srgbClr val="14416E"/>
              </a:gs>
              <a:gs pos="50000">
                <a:srgbClr val="1E62A9"/>
              </a:gs>
              <a:gs pos="100000">
                <a:srgbClr val="14416E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5929330"/>
            <a:ext cx="9144000" cy="86400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27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4413"/>
            <a:ext cx="914400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 21"/>
          <p:cNvGrpSpPr/>
          <p:nvPr/>
        </p:nvGrpSpPr>
        <p:grpSpPr>
          <a:xfrm>
            <a:off x="0" y="0"/>
            <a:ext cx="9144000" cy="762000"/>
            <a:chOff x="0" y="0"/>
            <a:chExt cx="9144000" cy="762000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179512" y="116632"/>
              <a:ext cx="87849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solidFill>
                    <a:schemeClr val="bg1"/>
                  </a:solidFill>
                </a:rPr>
                <a:t>Audience: Heads of Department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95536" y="1484782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tx2"/>
              </a:buClr>
              <a:buBlip>
                <a:blip r:embed="rId4"/>
              </a:buBlip>
            </a:pPr>
            <a:r>
              <a:rPr lang="en-GB" sz="2400" dirty="0" smtClean="0"/>
              <a:t>How are individuals performing in my department?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5536" y="4132560"/>
            <a:ext cx="396044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tx2"/>
              </a:buClr>
              <a:buBlip>
                <a:blip r:embed="rId4"/>
              </a:buBlip>
            </a:pPr>
            <a:r>
              <a:rPr lang="en-GB" sz="2400" dirty="0" smtClean="0"/>
              <a:t>How can improvements in performance be correctly targeted?</a:t>
            </a:r>
          </a:p>
          <a:p>
            <a:pPr marL="285750" indent="-285750">
              <a:spcAft>
                <a:spcPts val="1200"/>
              </a:spcAft>
              <a:buClr>
                <a:schemeClr val="tx2"/>
              </a:buClr>
              <a:buBlip>
                <a:blip r:embed="rId4"/>
              </a:buBlip>
            </a:pPr>
            <a:endParaRPr lang="en-GB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383" y="1484782"/>
            <a:ext cx="4449763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959742721"/>
              </p:ext>
            </p:extLst>
          </p:nvPr>
        </p:nvGraphicFramePr>
        <p:xfrm>
          <a:off x="4272846" y="4117675"/>
          <a:ext cx="4691642" cy="1706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Bent Arrow 13"/>
          <p:cNvSpPr/>
          <p:nvPr/>
        </p:nvSpPr>
        <p:spPr>
          <a:xfrm flipH="1">
            <a:off x="5580656" y="4749242"/>
            <a:ext cx="714380" cy="428628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52320" y="5713886"/>
            <a:ext cx="15121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latin typeface="Calibri"/>
                <a:cs typeface="Calibri"/>
              </a:rPr>
              <a:t>© University of Warwick 2013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07199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001200"/>
            <a:ext cx="9144000" cy="856800"/>
          </a:xfrm>
          <a:prstGeom prst="rect">
            <a:avLst/>
          </a:prstGeom>
          <a:gradFill flip="none" rotWithShape="1">
            <a:gsLst>
              <a:gs pos="0">
                <a:srgbClr val="14416E"/>
              </a:gs>
              <a:gs pos="50000">
                <a:srgbClr val="1E62A9"/>
              </a:gs>
              <a:gs pos="100000">
                <a:srgbClr val="14416E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5929330"/>
            <a:ext cx="9144000" cy="86400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27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4413"/>
            <a:ext cx="914400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 21"/>
          <p:cNvGrpSpPr/>
          <p:nvPr/>
        </p:nvGrpSpPr>
        <p:grpSpPr>
          <a:xfrm>
            <a:off x="0" y="0"/>
            <a:ext cx="9144000" cy="762000"/>
            <a:chOff x="0" y="0"/>
            <a:chExt cx="9144000" cy="762000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179512" y="116632"/>
              <a:ext cx="87849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solidFill>
                    <a:schemeClr val="bg1"/>
                  </a:solidFill>
                </a:rPr>
                <a:t>Audience: Individual Academics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95536" y="1340768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tx2"/>
              </a:buClr>
              <a:buBlip>
                <a:blip r:embed="rId4"/>
              </a:buBlip>
            </a:pPr>
            <a:r>
              <a:rPr lang="en-GB" sz="2400" dirty="0" smtClean="0"/>
              <a:t>How does my performance compare with previous years?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5536" y="3842823"/>
            <a:ext cx="47525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tx2"/>
              </a:buClr>
              <a:buBlip>
                <a:blip r:embed="rId4"/>
              </a:buBlip>
            </a:pPr>
            <a:r>
              <a:rPr lang="en-GB" sz="2400" dirty="0" smtClean="0"/>
              <a:t>How does my performance compare with that of my peers?</a:t>
            </a:r>
          </a:p>
          <a:p>
            <a:pPr marL="285750" indent="-285750">
              <a:spcAft>
                <a:spcPts val="1200"/>
              </a:spcAft>
              <a:buClr>
                <a:schemeClr val="tx2"/>
              </a:buClr>
              <a:buBlip>
                <a:blip r:embed="rId4"/>
              </a:buBlip>
            </a:pPr>
            <a:endParaRPr lang="en-GB" sz="2000" dirty="0" smtClean="0"/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617359287"/>
              </p:ext>
            </p:extLst>
          </p:nvPr>
        </p:nvGraphicFramePr>
        <p:xfrm>
          <a:off x="5508104" y="1004926"/>
          <a:ext cx="3240360" cy="2160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230279558"/>
              </p:ext>
            </p:extLst>
          </p:nvPr>
        </p:nvGraphicFramePr>
        <p:xfrm>
          <a:off x="5436096" y="3590032"/>
          <a:ext cx="3528392" cy="2221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452320" y="5713886"/>
            <a:ext cx="15121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latin typeface="Calibri"/>
                <a:cs typeface="Calibri"/>
              </a:rPr>
              <a:t>© University of Warwick 2013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36120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001200"/>
            <a:ext cx="9144000" cy="856800"/>
          </a:xfrm>
          <a:prstGeom prst="rect">
            <a:avLst/>
          </a:prstGeom>
          <a:gradFill flip="none" rotWithShape="1">
            <a:gsLst>
              <a:gs pos="0">
                <a:srgbClr val="14416E"/>
              </a:gs>
              <a:gs pos="50000">
                <a:srgbClr val="1E62A9"/>
              </a:gs>
              <a:gs pos="100000">
                <a:srgbClr val="14416E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5929330"/>
            <a:ext cx="9144000" cy="86400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27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4413"/>
            <a:ext cx="914400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27479187"/>
              </p:ext>
            </p:extLst>
          </p:nvPr>
        </p:nvGraphicFramePr>
        <p:xfrm>
          <a:off x="1524000" y="126876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0" y="0"/>
            <a:ext cx="9144000" cy="762000"/>
            <a:chOff x="0" y="0"/>
            <a:chExt cx="9144000" cy="76200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79512" y="116632"/>
              <a:ext cx="67687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solidFill>
                    <a:schemeClr val="bg1"/>
                  </a:solidFill>
                </a:rPr>
                <a:t>Warwick’s Design Framework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452320" y="5713886"/>
            <a:ext cx="15121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latin typeface="Calibri"/>
                <a:cs typeface="Calibri"/>
              </a:rPr>
              <a:t>© University of Warwick 2013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79060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E8D1F1-D9D7-464A-AC3E-12E2E38C1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A5BF7F-40F4-4ACA-8B43-55F1D40F6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34B320-4DCC-464B-9FD9-A656FF96B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3BB798-3144-453E-B2DA-4FADDC25A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249BEA-59ED-433E-8178-CE89F8D30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5D3E8A-1ECC-4CE7-AA59-291A17FE90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F4BA69-BBFE-4536-B0CE-44BDBFCD2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4447BA-7D9B-45C7-80FE-902DCEF796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94D9F7-B9F4-4D77-A074-3E7C493DD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7E3D9C-838E-4834-919A-9B5F8009C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D04B1D-B51A-4391-A698-C652C64F1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077D00-40FC-4D35-805A-F9471DA3EE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1AD525-1A6F-4232-B17A-A148CD185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B44CFC-A0C9-4820-A879-C791E9D1B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E72D3B-5E92-4F4A-A223-F4382EE03D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F4AF91-7C6C-485F-8B93-83CDB4925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F8DBE7-B7F5-4EB3-B445-40BACDD8C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001200"/>
            <a:ext cx="9144000" cy="856800"/>
          </a:xfrm>
          <a:prstGeom prst="rect">
            <a:avLst/>
          </a:prstGeom>
          <a:gradFill flip="none" rotWithShape="1">
            <a:gsLst>
              <a:gs pos="0">
                <a:srgbClr val="14416E"/>
              </a:gs>
              <a:gs pos="50000">
                <a:srgbClr val="1E62A9"/>
              </a:gs>
              <a:gs pos="100000">
                <a:srgbClr val="14416E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5929330"/>
            <a:ext cx="9144000" cy="86400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27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4413"/>
            <a:ext cx="914400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 21"/>
          <p:cNvGrpSpPr/>
          <p:nvPr/>
        </p:nvGrpSpPr>
        <p:grpSpPr>
          <a:xfrm>
            <a:off x="0" y="0"/>
            <a:ext cx="9144000" cy="762000"/>
            <a:chOff x="0" y="0"/>
            <a:chExt cx="9144000" cy="762000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179512" y="116632"/>
              <a:ext cx="87849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solidFill>
                    <a:schemeClr val="bg1"/>
                  </a:solidFill>
                </a:rPr>
                <a:t>Tadpole Charts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79512" y="940026"/>
            <a:ext cx="282930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Blip>
                <a:blip r:embed="rId4"/>
              </a:buBlip>
            </a:pPr>
            <a:r>
              <a:rPr lang="en-GB" dirty="0" smtClean="0"/>
              <a:t>Demonstrates trajectory of data over time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Blip>
                <a:blip r:embed="rId4"/>
              </a:buBlip>
            </a:pPr>
            <a:r>
              <a:rPr lang="en-GB" dirty="0" smtClean="0"/>
              <a:t>Smaller ‘tail’ end represents the ratio in the first year of analysis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Blip>
                <a:blip r:embed="rId4"/>
              </a:buBlip>
            </a:pPr>
            <a:r>
              <a:rPr lang="en-GB" dirty="0" smtClean="0"/>
              <a:t>Larger ‘head’ represents the ratio in the final year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Blip>
                <a:blip r:embed="rId4"/>
              </a:buBlip>
            </a:pPr>
            <a:r>
              <a:rPr lang="en-GB" dirty="0" smtClean="0"/>
              <a:t>Colour used to distinguish between items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Blip>
                <a:blip r:embed="rId4"/>
              </a:buBlip>
            </a:pPr>
            <a:r>
              <a:rPr lang="en-GB" dirty="0" smtClean="0"/>
              <a:t>e.g. Science vs. non-science academic staff base over time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987825" y="931831"/>
            <a:ext cx="5976664" cy="4888475"/>
            <a:chOff x="2987825" y="931831"/>
            <a:chExt cx="5976664" cy="4888475"/>
          </a:xfrm>
        </p:grpSpPr>
        <p:pic>
          <p:nvPicPr>
            <p:cNvPr id="3074" name="Picture 2" descr="M:\AO\MIP\Academic Statistics\Academic Statistics 2012\Yearbook 2012\YEARBOOK  profiles\5 Research Activity Profile\version 2012\Science FTE v non Science FTE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5" y="931831"/>
              <a:ext cx="5976664" cy="4888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211960" y="2924944"/>
              <a:ext cx="576064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452320" y="5713886"/>
            <a:ext cx="15121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latin typeface="Calibri"/>
                <a:cs typeface="Calibri"/>
              </a:rPr>
              <a:t>© University of Warwick 2013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70561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900</Words>
  <Application>Microsoft Office PowerPoint</Application>
  <PresentationFormat>On-screen Show (4:3)</PresentationFormat>
  <Paragraphs>157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Warwick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Blatherwick, Eleanor</dc:creator>
  <cp:lastModifiedBy>Carden, Giles</cp:lastModifiedBy>
  <cp:revision>43</cp:revision>
  <dcterms:created xsi:type="dcterms:W3CDTF">2013-06-18T13:55:55Z</dcterms:created>
  <dcterms:modified xsi:type="dcterms:W3CDTF">2013-07-04T11:37:14Z</dcterms:modified>
</cp:coreProperties>
</file>